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13"/>
  </p:notesMasterIdLst>
  <p:sldIdLst>
    <p:sldId id="256" r:id="rId2"/>
    <p:sldId id="308" r:id="rId3"/>
    <p:sldId id="346" r:id="rId4"/>
    <p:sldId id="322" r:id="rId5"/>
    <p:sldId id="325" r:id="rId6"/>
    <p:sldId id="326" r:id="rId7"/>
    <p:sldId id="327" r:id="rId8"/>
    <p:sldId id="331" r:id="rId9"/>
    <p:sldId id="334" r:id="rId10"/>
    <p:sldId id="335" r:id="rId11"/>
    <p:sldId id="507" r:id="rId12"/>
    <p:sldId id="393" r:id="rId13"/>
    <p:sldId id="361" r:id="rId14"/>
    <p:sldId id="364" r:id="rId15"/>
    <p:sldId id="339" r:id="rId16"/>
    <p:sldId id="378" r:id="rId17"/>
    <p:sldId id="384" r:id="rId18"/>
    <p:sldId id="377" r:id="rId19"/>
    <p:sldId id="394" r:id="rId20"/>
    <p:sldId id="506" r:id="rId21"/>
    <p:sldId id="395" r:id="rId22"/>
    <p:sldId id="396" r:id="rId23"/>
    <p:sldId id="398" r:id="rId24"/>
    <p:sldId id="399" r:id="rId25"/>
    <p:sldId id="400" r:id="rId26"/>
    <p:sldId id="401" r:id="rId27"/>
    <p:sldId id="402" r:id="rId28"/>
    <p:sldId id="403" r:id="rId29"/>
    <p:sldId id="404" r:id="rId30"/>
    <p:sldId id="405" r:id="rId31"/>
    <p:sldId id="406" r:id="rId32"/>
    <p:sldId id="407" r:id="rId33"/>
    <p:sldId id="408" r:id="rId34"/>
    <p:sldId id="409" r:id="rId35"/>
    <p:sldId id="410" r:id="rId36"/>
    <p:sldId id="426" r:id="rId37"/>
    <p:sldId id="429" r:id="rId38"/>
    <p:sldId id="430" r:id="rId39"/>
    <p:sldId id="434" r:id="rId40"/>
    <p:sldId id="438" r:id="rId41"/>
    <p:sldId id="439" r:id="rId42"/>
    <p:sldId id="440" r:id="rId43"/>
    <p:sldId id="442" r:id="rId44"/>
    <p:sldId id="457" r:id="rId45"/>
    <p:sldId id="435" r:id="rId46"/>
    <p:sldId id="443" r:id="rId47"/>
    <p:sldId id="444" r:id="rId48"/>
    <p:sldId id="446" r:id="rId49"/>
    <p:sldId id="447" r:id="rId50"/>
    <p:sldId id="455" r:id="rId51"/>
    <p:sldId id="453" r:id="rId52"/>
    <p:sldId id="458" r:id="rId53"/>
    <p:sldId id="337" r:id="rId54"/>
    <p:sldId id="262" r:id="rId55"/>
    <p:sldId id="313" r:id="rId56"/>
    <p:sldId id="463" r:id="rId57"/>
    <p:sldId id="465" r:id="rId58"/>
    <p:sldId id="328" r:id="rId59"/>
    <p:sldId id="329" r:id="rId60"/>
    <p:sldId id="330" r:id="rId61"/>
    <p:sldId id="508" r:id="rId62"/>
    <p:sldId id="470" r:id="rId63"/>
    <p:sldId id="343" r:id="rId64"/>
    <p:sldId id="344" r:id="rId65"/>
    <p:sldId id="471" r:id="rId66"/>
    <p:sldId id="475" r:id="rId67"/>
    <p:sldId id="476" r:id="rId68"/>
    <p:sldId id="477" r:id="rId69"/>
    <p:sldId id="338" r:id="rId70"/>
    <p:sldId id="350" r:id="rId71"/>
    <p:sldId id="478" r:id="rId72"/>
    <p:sldId id="348" r:id="rId73"/>
    <p:sldId id="355" r:id="rId74"/>
    <p:sldId id="351" r:id="rId75"/>
    <p:sldId id="340" r:id="rId76"/>
    <p:sldId id="356" r:id="rId77"/>
    <p:sldId id="495" r:id="rId78"/>
    <p:sldId id="392" r:id="rId79"/>
    <p:sldId id="480" r:id="rId80"/>
    <p:sldId id="367" r:id="rId81"/>
    <p:sldId id="371" r:id="rId82"/>
    <p:sldId id="379" r:id="rId83"/>
    <p:sldId id="380" r:id="rId84"/>
    <p:sldId id="381" r:id="rId85"/>
    <p:sldId id="382" r:id="rId86"/>
    <p:sldId id="383" r:id="rId87"/>
    <p:sldId id="488" r:id="rId88"/>
    <p:sldId id="373" r:id="rId89"/>
    <p:sldId id="489" r:id="rId90"/>
    <p:sldId id="490" r:id="rId91"/>
    <p:sldId id="366" r:id="rId92"/>
    <p:sldId id="347" r:id="rId93"/>
    <p:sldId id="491" r:id="rId94"/>
    <p:sldId id="493" r:id="rId95"/>
    <p:sldId id="496" r:id="rId96"/>
    <p:sldId id="497" r:id="rId97"/>
    <p:sldId id="502" r:id="rId98"/>
    <p:sldId id="503" r:id="rId99"/>
    <p:sldId id="412" r:id="rId100"/>
    <p:sldId id="411" r:id="rId101"/>
    <p:sldId id="413" r:id="rId102"/>
    <p:sldId id="414" r:id="rId103"/>
    <p:sldId id="416" r:id="rId104"/>
    <p:sldId id="509" r:id="rId105"/>
    <p:sldId id="505" r:id="rId106"/>
    <p:sldId id="511" r:id="rId107"/>
    <p:sldId id="512" r:id="rId108"/>
    <p:sldId id="513" r:id="rId109"/>
    <p:sldId id="510" r:id="rId110"/>
    <p:sldId id="260" r:id="rId111"/>
    <p:sldId id="283" r:id="rId112"/>
  </p:sldIdLst>
  <p:sldSz cx="9144000" cy="5143500" type="screen16x9"/>
  <p:notesSz cx="6858000" cy="9144000"/>
  <p:embeddedFontLst>
    <p:embeddedFont>
      <p:font typeface="Audiowide"/>
      <p:regular r:id="rId114"/>
    </p:embeddedFont>
    <p:embeddedFont>
      <p:font typeface="Cardo" panose="020B0604020202020204" pitchFamily="34" charset="-79"/>
      <p:regular r:id="rId115"/>
      <p:bold r:id="rId116"/>
      <p:italic r:id="rId117"/>
    </p:embeddedFont>
    <p:embeddedFont>
      <p:font typeface="Josefin Sans" pitchFamily="2" charset="0"/>
      <p:regular r:id="rId118"/>
      <p:bold r:id="rId119"/>
    </p:embeddedFont>
    <p:embeddedFont>
      <p:font typeface="Karla" pitchFamily="2" charset="0"/>
      <p:regular r:id="rId120"/>
      <p:bold r:id="rId121"/>
      <p:italic r:id="rId122"/>
      <p:boldItalic r:id="rId123"/>
    </p:embeddedFont>
    <p:embeddedFont>
      <p:font typeface="Open Sans" panose="020B0606030504020204" pitchFamily="34" charset="0"/>
      <p:regular r:id="rId124"/>
      <p:bold r:id="rId125"/>
      <p:italic r:id="rId126"/>
      <p:boldItalic r:id="rId127"/>
    </p:embeddedFont>
    <p:embeddedFont>
      <p:font typeface="Source Sans Pro" panose="020B0503030403020204" pitchFamily="34" charset="0"/>
      <p:regular r:id="rId128"/>
      <p:bold r:id="rId129"/>
      <p:italic r:id="rId130"/>
      <p:boldItalic r:id="rId131"/>
    </p:embeddedFont>
    <p:embeddedFont>
      <p:font typeface="Teko"/>
      <p:regular r:id="rId132"/>
      <p:bold r:id="rId1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465A"/>
    <a:srgbClr val="3D4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E8A09E-087F-40BC-815C-6D4446F3BC7C}">
  <a:tblStyle styleId="{F1E8A09E-087F-40BC-815C-6D4446F3BC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110" d="100"/>
          <a:sy n="110" d="100"/>
        </p:scale>
        <p:origin x="682"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4.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0.fntdata"/><Relationship Id="rId128"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font" Target="fonts/font5.fntdata"/><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1.fntdata"/><Relationship Id="rId129" Type="http://schemas.openxmlformats.org/officeDocument/2006/relationships/font" Target="fonts/font1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fntdata"/><Relationship Id="rId119" Type="http://schemas.openxmlformats.org/officeDocument/2006/relationships/font" Target="fonts/font6.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7.fntdata"/><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7.fntdata"/><Relationship Id="rId125"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2.fntdata"/><Relationship Id="rId131" Type="http://schemas.openxmlformats.org/officeDocument/2006/relationships/font" Target="fonts/font18.fntdata"/><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3.fntdata"/><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1caab1d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1caab1d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62553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38AB03CB-9D7B-11BD-A940-CCAA764DF5ED}"/>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970B7056-A63D-F472-B8BF-75E6BD201B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5CA5D2AE-4762-B8C9-DD4F-E834EAC3E0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3751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6E01E6E1-1EB8-50C8-1C1E-86ABF4A185D1}"/>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40093694-481B-9332-C8D3-5685E4BC87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DE8CD9F4-7400-99B5-D04E-5816738AEA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8180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CE7760D6-8D1D-7767-240C-D5D2ED6B9CB2}"/>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73BD4C1C-558E-7F29-46F4-EBFC0B7FCE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C834CF44-8016-4A73-EE8E-B8ABE70D66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64177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B7710A00-6109-63C9-DFBE-9385E1677592}"/>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D7FF8879-687D-30D0-3AD3-940563DDA4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84ED9227-3708-677E-476F-90FCE3DA1F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614751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a:extLst>
            <a:ext uri="{FF2B5EF4-FFF2-40B4-BE49-F238E27FC236}">
              <a16:creationId xmlns:a16="http://schemas.microsoft.com/office/drawing/2014/main" id="{407F210D-EF93-F6C6-7BEF-0C9BEF1DF4FA}"/>
            </a:ext>
          </a:extLst>
        </p:cNvPr>
        <p:cNvGrpSpPr/>
        <p:nvPr/>
      </p:nvGrpSpPr>
      <p:grpSpPr>
        <a:xfrm>
          <a:off x="0" y="0"/>
          <a:ext cx="0" cy="0"/>
          <a:chOff x="0" y="0"/>
          <a:chExt cx="0" cy="0"/>
        </a:xfrm>
      </p:grpSpPr>
      <p:sp>
        <p:nvSpPr>
          <p:cNvPr id="393" name="Google Shape;393;g12420fcadbf_0_17:notes">
            <a:extLst>
              <a:ext uri="{FF2B5EF4-FFF2-40B4-BE49-F238E27FC236}">
                <a16:creationId xmlns:a16="http://schemas.microsoft.com/office/drawing/2014/main" id="{7B686F81-7232-31C8-27A0-291FEA9674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a:extLst>
              <a:ext uri="{FF2B5EF4-FFF2-40B4-BE49-F238E27FC236}">
                <a16:creationId xmlns:a16="http://schemas.microsoft.com/office/drawing/2014/main" id="{7D700A52-3883-50D9-E172-6824C2593F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99210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a:p>
        </p:txBody>
      </p:sp>
    </p:spTree>
    <p:extLst>
      <p:ext uri="{BB962C8B-B14F-4D97-AF65-F5344CB8AC3E}">
        <p14:creationId xmlns:p14="http://schemas.microsoft.com/office/powerpoint/2010/main" val="142866184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cc9050bdf8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cc9050bdf8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a:extLst>
            <a:ext uri="{FF2B5EF4-FFF2-40B4-BE49-F238E27FC236}">
              <a16:creationId xmlns:a16="http://schemas.microsoft.com/office/drawing/2014/main" id="{2646A5A5-151F-286B-C4C3-0973F6EC78B8}"/>
            </a:ext>
          </a:extLst>
        </p:cNvPr>
        <p:cNvGrpSpPr/>
        <p:nvPr/>
      </p:nvGrpSpPr>
      <p:grpSpPr>
        <a:xfrm>
          <a:off x="0" y="0"/>
          <a:ext cx="0" cy="0"/>
          <a:chOff x="0" y="0"/>
          <a:chExt cx="0" cy="0"/>
        </a:xfrm>
      </p:grpSpPr>
      <p:sp>
        <p:nvSpPr>
          <p:cNvPr id="393" name="Google Shape;393;g12420fcadbf_0_17:notes">
            <a:extLst>
              <a:ext uri="{FF2B5EF4-FFF2-40B4-BE49-F238E27FC236}">
                <a16:creationId xmlns:a16="http://schemas.microsoft.com/office/drawing/2014/main" id="{C989AC07-9A04-4CF0-B206-325680BA86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a:extLst>
              <a:ext uri="{FF2B5EF4-FFF2-40B4-BE49-F238E27FC236}">
                <a16:creationId xmlns:a16="http://schemas.microsoft.com/office/drawing/2014/main" id="{934B81A2-4320-9722-D713-BA74E0CAB9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153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4826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8927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778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875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8209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6590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324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a:extLst>
            <a:ext uri="{FF2B5EF4-FFF2-40B4-BE49-F238E27FC236}">
              <a16:creationId xmlns:a16="http://schemas.microsoft.com/office/drawing/2014/main" id="{37FFC729-19E3-4089-78AD-364F7B4B490D}"/>
            </a:ext>
          </a:extLst>
        </p:cNvPr>
        <p:cNvGrpSpPr/>
        <p:nvPr/>
      </p:nvGrpSpPr>
      <p:grpSpPr>
        <a:xfrm>
          <a:off x="0" y="0"/>
          <a:ext cx="0" cy="0"/>
          <a:chOff x="0" y="0"/>
          <a:chExt cx="0" cy="0"/>
        </a:xfrm>
      </p:grpSpPr>
      <p:sp>
        <p:nvSpPr>
          <p:cNvPr id="393" name="Google Shape;393;g12420fcadbf_0_17:notes">
            <a:extLst>
              <a:ext uri="{FF2B5EF4-FFF2-40B4-BE49-F238E27FC236}">
                <a16:creationId xmlns:a16="http://schemas.microsoft.com/office/drawing/2014/main" id="{EC459D26-F3DC-334F-018B-1594A4D680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a:extLst>
              <a:ext uri="{FF2B5EF4-FFF2-40B4-BE49-F238E27FC236}">
                <a16:creationId xmlns:a16="http://schemas.microsoft.com/office/drawing/2014/main" id="{04FEA659-6944-ED39-415C-01A94D1060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2329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0551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a:extLst>
            <a:ext uri="{FF2B5EF4-FFF2-40B4-BE49-F238E27FC236}">
              <a16:creationId xmlns:a16="http://schemas.microsoft.com/office/drawing/2014/main" id="{1A367295-5D4E-827A-C2C0-A4A478E21A6A}"/>
            </a:ext>
          </a:extLst>
        </p:cNvPr>
        <p:cNvGrpSpPr/>
        <p:nvPr/>
      </p:nvGrpSpPr>
      <p:grpSpPr>
        <a:xfrm>
          <a:off x="0" y="0"/>
          <a:ext cx="0" cy="0"/>
          <a:chOff x="0" y="0"/>
          <a:chExt cx="0" cy="0"/>
        </a:xfrm>
      </p:grpSpPr>
      <p:sp>
        <p:nvSpPr>
          <p:cNvPr id="393" name="Google Shape;393;g12420fcadbf_0_17:notes">
            <a:extLst>
              <a:ext uri="{FF2B5EF4-FFF2-40B4-BE49-F238E27FC236}">
                <a16:creationId xmlns:a16="http://schemas.microsoft.com/office/drawing/2014/main" id="{73181C96-6ECB-0F7D-F2B1-3323473ED3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a:extLst>
              <a:ext uri="{FF2B5EF4-FFF2-40B4-BE49-F238E27FC236}">
                <a16:creationId xmlns:a16="http://schemas.microsoft.com/office/drawing/2014/main" id="{FA40D335-8E45-F6C9-EE43-413416008B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0529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3705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871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398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7949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156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429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237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030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7340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a:extLst>
            <a:ext uri="{FF2B5EF4-FFF2-40B4-BE49-F238E27FC236}">
              <a16:creationId xmlns:a16="http://schemas.microsoft.com/office/drawing/2014/main" id="{8FD73022-D93F-083E-6A08-77F54779224D}"/>
            </a:ext>
          </a:extLst>
        </p:cNvPr>
        <p:cNvGrpSpPr/>
        <p:nvPr/>
      </p:nvGrpSpPr>
      <p:grpSpPr>
        <a:xfrm>
          <a:off x="0" y="0"/>
          <a:ext cx="0" cy="0"/>
          <a:chOff x="0" y="0"/>
          <a:chExt cx="0" cy="0"/>
        </a:xfrm>
      </p:grpSpPr>
      <p:sp>
        <p:nvSpPr>
          <p:cNvPr id="393" name="Google Shape;393;g12420fcadbf_0_17:notes">
            <a:extLst>
              <a:ext uri="{FF2B5EF4-FFF2-40B4-BE49-F238E27FC236}">
                <a16:creationId xmlns:a16="http://schemas.microsoft.com/office/drawing/2014/main" id="{A79972FC-2B03-AB97-5D85-EEFE9D728F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a:extLst>
              <a:ext uri="{FF2B5EF4-FFF2-40B4-BE49-F238E27FC236}">
                <a16:creationId xmlns:a16="http://schemas.microsoft.com/office/drawing/2014/main" id="{2DA3ECD8-A907-F30F-EBDE-B0A53F15D8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5534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0100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9557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9305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9470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9303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a:extLst>
            <a:ext uri="{FF2B5EF4-FFF2-40B4-BE49-F238E27FC236}">
              <a16:creationId xmlns:a16="http://schemas.microsoft.com/office/drawing/2014/main" id="{BC72B395-825C-4A4A-F57B-CA7E6CA1BC9C}"/>
            </a:ext>
          </a:extLst>
        </p:cNvPr>
        <p:cNvGrpSpPr/>
        <p:nvPr/>
      </p:nvGrpSpPr>
      <p:grpSpPr>
        <a:xfrm>
          <a:off x="0" y="0"/>
          <a:ext cx="0" cy="0"/>
          <a:chOff x="0" y="0"/>
          <a:chExt cx="0" cy="0"/>
        </a:xfrm>
      </p:grpSpPr>
      <p:sp>
        <p:nvSpPr>
          <p:cNvPr id="393" name="Google Shape;393;g12420fcadbf_0_17:notes">
            <a:extLst>
              <a:ext uri="{FF2B5EF4-FFF2-40B4-BE49-F238E27FC236}">
                <a16:creationId xmlns:a16="http://schemas.microsoft.com/office/drawing/2014/main" id="{2FC740A1-23E0-31B5-A84E-E944A72D0E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a:extLst>
              <a:ext uri="{FF2B5EF4-FFF2-40B4-BE49-F238E27FC236}">
                <a16:creationId xmlns:a16="http://schemas.microsoft.com/office/drawing/2014/main" id="{30C24357-3562-31FF-29B3-C4AA17233F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25219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08097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6878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130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420fcad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01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cc9050bdf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cc9050bdf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0582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24747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3010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13512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04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04844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6253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3063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81798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4208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6221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8063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5753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0909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a:extLst>
            <a:ext uri="{FF2B5EF4-FFF2-40B4-BE49-F238E27FC236}">
              <a16:creationId xmlns:a16="http://schemas.microsoft.com/office/drawing/2014/main" id="{BC5C6737-A8F5-AE98-551C-5BBAC22F19E4}"/>
            </a:ext>
          </a:extLst>
        </p:cNvPr>
        <p:cNvGrpSpPr/>
        <p:nvPr/>
      </p:nvGrpSpPr>
      <p:grpSpPr>
        <a:xfrm>
          <a:off x="0" y="0"/>
          <a:ext cx="0" cy="0"/>
          <a:chOff x="0" y="0"/>
          <a:chExt cx="0" cy="0"/>
        </a:xfrm>
      </p:grpSpPr>
      <p:sp>
        <p:nvSpPr>
          <p:cNvPr id="393" name="Google Shape;393;g12420fcadbf_0_17:notes">
            <a:extLst>
              <a:ext uri="{FF2B5EF4-FFF2-40B4-BE49-F238E27FC236}">
                <a16:creationId xmlns:a16="http://schemas.microsoft.com/office/drawing/2014/main" id="{B51D57B0-F41D-7C12-6045-FDB678023C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a:extLst>
              <a:ext uri="{FF2B5EF4-FFF2-40B4-BE49-F238E27FC236}">
                <a16:creationId xmlns:a16="http://schemas.microsoft.com/office/drawing/2014/main" id="{489C4A90-061F-7536-09A3-AB6CAF18D7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7088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2597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019cdf330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019cdf330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21950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0602e5875_0_1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0602e5875_0_1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7454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67226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019cdf330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019cdf330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1212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130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6828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0874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a:extLst>
            <a:ext uri="{FF2B5EF4-FFF2-40B4-BE49-F238E27FC236}">
              <a16:creationId xmlns:a16="http://schemas.microsoft.com/office/drawing/2014/main" id="{4FF626F0-25E9-C2C4-7B38-46AA56D20D98}"/>
            </a:ext>
          </a:extLst>
        </p:cNvPr>
        <p:cNvGrpSpPr/>
        <p:nvPr/>
      </p:nvGrpSpPr>
      <p:grpSpPr>
        <a:xfrm>
          <a:off x="0" y="0"/>
          <a:ext cx="0" cy="0"/>
          <a:chOff x="0" y="0"/>
          <a:chExt cx="0" cy="0"/>
        </a:xfrm>
      </p:grpSpPr>
      <p:sp>
        <p:nvSpPr>
          <p:cNvPr id="393" name="Google Shape;393;g12420fcadbf_0_17:notes">
            <a:extLst>
              <a:ext uri="{FF2B5EF4-FFF2-40B4-BE49-F238E27FC236}">
                <a16:creationId xmlns:a16="http://schemas.microsoft.com/office/drawing/2014/main" id="{E2CBE484-0DAF-1DFF-2392-EB38DA1709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a:extLst>
              <a:ext uri="{FF2B5EF4-FFF2-40B4-BE49-F238E27FC236}">
                <a16:creationId xmlns:a16="http://schemas.microsoft.com/office/drawing/2014/main" id="{2A00F2F2-B602-DBE5-F1F2-C9E32F86D7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4754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de4a31ab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de4a31ab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12C853DA-C0CA-BD3E-5396-1F75E82DC55F}"/>
            </a:ext>
          </a:extLst>
        </p:cNvPr>
        <p:cNvGrpSpPr/>
        <p:nvPr/>
      </p:nvGrpSpPr>
      <p:grpSpPr>
        <a:xfrm>
          <a:off x="0" y="0"/>
          <a:ext cx="0" cy="0"/>
          <a:chOff x="0" y="0"/>
          <a:chExt cx="0" cy="0"/>
        </a:xfrm>
      </p:grpSpPr>
      <p:sp>
        <p:nvSpPr>
          <p:cNvPr id="270" name="Google Shape;270;gcde4a31ab4_0_93:notes">
            <a:extLst>
              <a:ext uri="{FF2B5EF4-FFF2-40B4-BE49-F238E27FC236}">
                <a16:creationId xmlns:a16="http://schemas.microsoft.com/office/drawing/2014/main" id="{A0024083-CACB-4BCD-F14C-5C89CB43B0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de4a31ab4_0_93:notes">
            <a:extLst>
              <a:ext uri="{FF2B5EF4-FFF2-40B4-BE49-F238E27FC236}">
                <a16:creationId xmlns:a16="http://schemas.microsoft.com/office/drawing/2014/main" id="{A0D6FFF3-94BB-DFC4-6F53-E719E40150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1274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6ABB5BFF-F4B3-058E-BE8A-0A239D8686CB}"/>
            </a:ext>
          </a:extLst>
        </p:cNvPr>
        <p:cNvGrpSpPr/>
        <p:nvPr/>
      </p:nvGrpSpPr>
      <p:grpSpPr>
        <a:xfrm>
          <a:off x="0" y="0"/>
          <a:ext cx="0" cy="0"/>
          <a:chOff x="0" y="0"/>
          <a:chExt cx="0" cy="0"/>
        </a:xfrm>
      </p:grpSpPr>
      <p:sp>
        <p:nvSpPr>
          <p:cNvPr id="270" name="Google Shape;270;gcde4a31ab4_0_93:notes">
            <a:extLst>
              <a:ext uri="{FF2B5EF4-FFF2-40B4-BE49-F238E27FC236}">
                <a16:creationId xmlns:a16="http://schemas.microsoft.com/office/drawing/2014/main" id="{64F29D7E-F303-DDB0-A9DE-D83E8EA661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de4a31ab4_0_93:notes">
            <a:extLst>
              <a:ext uri="{FF2B5EF4-FFF2-40B4-BE49-F238E27FC236}">
                <a16:creationId xmlns:a16="http://schemas.microsoft.com/office/drawing/2014/main" id="{38626E59-16EF-4928-7727-F2F6CF0D86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7267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15B4AE1D-CF0D-06D0-CFD8-A467E47F0E7A}"/>
            </a:ext>
          </a:extLst>
        </p:cNvPr>
        <p:cNvGrpSpPr/>
        <p:nvPr/>
      </p:nvGrpSpPr>
      <p:grpSpPr>
        <a:xfrm>
          <a:off x="0" y="0"/>
          <a:ext cx="0" cy="0"/>
          <a:chOff x="0" y="0"/>
          <a:chExt cx="0" cy="0"/>
        </a:xfrm>
      </p:grpSpPr>
      <p:sp>
        <p:nvSpPr>
          <p:cNvPr id="270" name="Google Shape;270;gcde4a31ab4_0_93:notes">
            <a:extLst>
              <a:ext uri="{FF2B5EF4-FFF2-40B4-BE49-F238E27FC236}">
                <a16:creationId xmlns:a16="http://schemas.microsoft.com/office/drawing/2014/main" id="{93030BEC-B258-68FC-DDD3-4B2277EFEF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de4a31ab4_0_93:notes">
            <a:extLst>
              <a:ext uri="{FF2B5EF4-FFF2-40B4-BE49-F238E27FC236}">
                <a16:creationId xmlns:a16="http://schemas.microsoft.com/office/drawing/2014/main" id="{012926F2-453B-C601-BCAF-D01BC51DEE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88860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a:extLst>
            <a:ext uri="{FF2B5EF4-FFF2-40B4-BE49-F238E27FC236}">
              <a16:creationId xmlns:a16="http://schemas.microsoft.com/office/drawing/2014/main" id="{378D9B43-DAF5-71E4-3401-7AAED1AA8564}"/>
            </a:ext>
          </a:extLst>
        </p:cNvPr>
        <p:cNvGrpSpPr/>
        <p:nvPr/>
      </p:nvGrpSpPr>
      <p:grpSpPr>
        <a:xfrm>
          <a:off x="0" y="0"/>
          <a:ext cx="0" cy="0"/>
          <a:chOff x="0" y="0"/>
          <a:chExt cx="0" cy="0"/>
        </a:xfrm>
      </p:grpSpPr>
      <p:sp>
        <p:nvSpPr>
          <p:cNvPr id="393" name="Google Shape;393;g12420fcadbf_0_17:notes">
            <a:extLst>
              <a:ext uri="{FF2B5EF4-FFF2-40B4-BE49-F238E27FC236}">
                <a16:creationId xmlns:a16="http://schemas.microsoft.com/office/drawing/2014/main" id="{5B5CD732-5086-3C62-E07B-E8E66DFFFD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a:extLst>
              <a:ext uri="{FF2B5EF4-FFF2-40B4-BE49-F238E27FC236}">
                <a16:creationId xmlns:a16="http://schemas.microsoft.com/office/drawing/2014/main" id="{EED6BDD9-DB19-7EDA-B8AE-12B8EAC045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53471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BF264B7E-79E5-C254-3F39-F7E180F27390}"/>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87122E29-2A95-5778-6A95-88CA5E2618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5459CDB7-EDDD-366E-CD89-E8E3BC344F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44585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4E9B3803-0D5F-1734-1DF5-3DDB65243BB5}"/>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8038A51F-9907-5224-5E10-088CB61347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BCBA5D29-CD6C-1FD4-EC8C-2FEAD379BC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29209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231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2438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E4BC95FD-6EFB-FA2B-ACB2-71F6E67488E1}"/>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F9763533-6842-EFAF-3EFA-EFD440CB7D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5AF2190B-6D6C-C19B-E556-93B1DE8A07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60621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33459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FBB0001B-8426-74C7-89A2-711F3A3DEFB9}"/>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B7C7AE4F-CE9D-F953-68AB-085DEA7B4B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E34E134C-BFBD-6219-F10E-B7D4918A58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5228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C05E37F6-915A-77A4-D5D0-0A638BE31735}"/>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34CCCF15-D70A-9952-A624-DDC03875CD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B3C7AC83-81B7-C6B0-1AD0-493707317C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1753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6008D71C-1EA5-0893-24AD-82C1B21D6A78}"/>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F9A83415-963E-56D5-4FFF-47DF67D754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4F671A92-28A8-F02B-541C-D52D614A08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2219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75584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DBA88B36-FBA5-25B8-205A-343ED5CCF7D3}"/>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C5EBA918-BC86-A245-19D2-CB8FC2B310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97249233-0BC3-159D-A785-19B5BB2A83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7014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a:extLst>
            <a:ext uri="{FF2B5EF4-FFF2-40B4-BE49-F238E27FC236}">
              <a16:creationId xmlns:a16="http://schemas.microsoft.com/office/drawing/2014/main" id="{68C64F41-F4E4-FAD8-A3F6-09A8670C3686}"/>
            </a:ext>
          </a:extLst>
        </p:cNvPr>
        <p:cNvGrpSpPr/>
        <p:nvPr/>
      </p:nvGrpSpPr>
      <p:grpSpPr>
        <a:xfrm>
          <a:off x="0" y="0"/>
          <a:ext cx="0" cy="0"/>
          <a:chOff x="0" y="0"/>
          <a:chExt cx="0" cy="0"/>
        </a:xfrm>
      </p:grpSpPr>
      <p:sp>
        <p:nvSpPr>
          <p:cNvPr id="393" name="Google Shape;393;g12420fcadbf_0_17:notes">
            <a:extLst>
              <a:ext uri="{FF2B5EF4-FFF2-40B4-BE49-F238E27FC236}">
                <a16:creationId xmlns:a16="http://schemas.microsoft.com/office/drawing/2014/main" id="{5D1329F9-ACC3-569B-5AD4-4B8D446368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a:extLst>
              <a:ext uri="{FF2B5EF4-FFF2-40B4-BE49-F238E27FC236}">
                <a16:creationId xmlns:a16="http://schemas.microsoft.com/office/drawing/2014/main" id="{9D734F34-BF8C-753B-BC7E-2CA1350573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19805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ECF00F9C-8F89-6FF3-4490-7B55341B58F3}"/>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4A75503E-C00B-69F6-58AB-A398D65D84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A00A8A8E-A027-8228-4CF6-4AAE8DF2C4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2221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2F6649CD-E0BC-1B52-0E64-740A3042F1AB}"/>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B82E7ECA-2001-E5E1-95FC-F1833EEC3F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FA738C2C-0503-C36B-EDFE-1A419B4B73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842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95822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B744B484-32E1-2F84-E414-D7872CF4CEBA}"/>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9C97D39D-1289-E589-6B9C-C5E0C9CC1B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E13F714F-8C6E-1510-F457-565ECAB668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69564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3C156473-1C13-2934-34DB-DB54C34CBE76}"/>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C788ECCB-AC99-AACF-9F80-6E9F0202F7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A67F788F-DB1B-F66A-AFA7-B0E260E954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4785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7B655065-1ED6-C6EC-8022-CC49F018A9B5}"/>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6AD55157-CA60-F6D2-4B9D-39F03CF31E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0AE3ED2C-A478-358F-9800-6F447017B0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5474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12674F45-75F1-58F0-8CE1-B078348DE68F}"/>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B8EF7042-CF52-6E09-8A74-4391E162DF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6D10F52C-E45E-A8DF-9511-F01DB9ECB6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05358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1DA3CCBE-DD76-9B8D-5F02-D285F1EDE90F}"/>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57ECEEC0-F74A-F6E9-B1FB-2A7A4791CC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34CADCD0-FCBA-99CA-492D-6F286B03B3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29351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A3086F04-0F75-8A3D-8476-A2E1C25F7E38}"/>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940339F7-F906-5D85-FD5B-47C4781427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8C9CF902-D2F7-5E8F-2AC6-7DEA8FF53C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6290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B3F77AF7-4BAF-1FD2-49C4-80FE8ADC2A09}"/>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26138D43-9194-C901-EF69-68A402FB0F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B7A249E8-FCDF-57E2-AC7A-E8BD6E8DED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0882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21950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a:extLst>
            <a:ext uri="{FF2B5EF4-FFF2-40B4-BE49-F238E27FC236}">
              <a16:creationId xmlns:a16="http://schemas.microsoft.com/office/drawing/2014/main" id="{BEBBC988-F837-86A7-A9A8-30734B691D46}"/>
            </a:ext>
          </a:extLst>
        </p:cNvPr>
        <p:cNvGrpSpPr/>
        <p:nvPr/>
      </p:nvGrpSpPr>
      <p:grpSpPr>
        <a:xfrm>
          <a:off x="0" y="0"/>
          <a:ext cx="0" cy="0"/>
          <a:chOff x="0" y="0"/>
          <a:chExt cx="0" cy="0"/>
        </a:xfrm>
      </p:grpSpPr>
      <p:sp>
        <p:nvSpPr>
          <p:cNvPr id="589" name="Google Shape;589;g110602e5875_0_2121:notes">
            <a:extLst>
              <a:ext uri="{FF2B5EF4-FFF2-40B4-BE49-F238E27FC236}">
                <a16:creationId xmlns:a16="http://schemas.microsoft.com/office/drawing/2014/main" id="{0A80D97E-BD43-4C81-579B-1FAE4EC5B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10602e5875_0_2121:notes">
            <a:extLst>
              <a:ext uri="{FF2B5EF4-FFF2-40B4-BE49-F238E27FC236}">
                <a16:creationId xmlns:a16="http://schemas.microsoft.com/office/drawing/2014/main" id="{64260294-197F-4079-89AB-0459B369A8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16621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04909B82-C78D-FDF3-1A86-B1889280C1FE}"/>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5DC65C22-7680-1513-B8E7-77230BCB3F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B471C6B9-0FF4-CC5E-B1F4-A14DDB7A9D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1308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37569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C70E4987-E90B-22BB-8599-737A121ED326}"/>
            </a:ext>
          </a:extLst>
        </p:cNvPr>
        <p:cNvGrpSpPr/>
        <p:nvPr/>
      </p:nvGrpSpPr>
      <p:grpSpPr>
        <a:xfrm>
          <a:off x="0" y="0"/>
          <a:ext cx="0" cy="0"/>
          <a:chOff x="0" y="0"/>
          <a:chExt cx="0" cy="0"/>
        </a:xfrm>
      </p:grpSpPr>
      <p:sp>
        <p:nvSpPr>
          <p:cNvPr id="306" name="Google Shape;306;gd019cdf330_0_375:notes">
            <a:extLst>
              <a:ext uri="{FF2B5EF4-FFF2-40B4-BE49-F238E27FC236}">
                <a16:creationId xmlns:a16="http://schemas.microsoft.com/office/drawing/2014/main" id="{437BD905-04DB-3121-50DC-830EBEE04A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019cdf330_0_375:notes">
            <a:extLst>
              <a:ext uri="{FF2B5EF4-FFF2-40B4-BE49-F238E27FC236}">
                <a16:creationId xmlns:a16="http://schemas.microsoft.com/office/drawing/2014/main" id="{58DD47CC-4407-549B-8009-973CF3CB98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0507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21754B54-99A9-6D4E-D741-6E5987A3C221}"/>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FBC47AB0-CEBF-7589-0CD2-715FCCE40F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013657BC-0E40-D9E1-4FCE-5148413E7F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5275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1965FF61-531B-910B-AD61-A917E10448A0}"/>
            </a:ext>
          </a:extLst>
        </p:cNvPr>
        <p:cNvGrpSpPr/>
        <p:nvPr/>
      </p:nvGrpSpPr>
      <p:grpSpPr>
        <a:xfrm>
          <a:off x="0" y="0"/>
          <a:ext cx="0" cy="0"/>
          <a:chOff x="0" y="0"/>
          <a:chExt cx="0" cy="0"/>
        </a:xfrm>
      </p:grpSpPr>
      <p:sp>
        <p:nvSpPr>
          <p:cNvPr id="306" name="Google Shape;306;gd019cdf330_0_375:notes">
            <a:extLst>
              <a:ext uri="{FF2B5EF4-FFF2-40B4-BE49-F238E27FC236}">
                <a16:creationId xmlns:a16="http://schemas.microsoft.com/office/drawing/2014/main" id="{FDEDBE4A-74C5-6500-3033-569CDCFF3B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019cdf330_0_375:notes">
            <a:extLst>
              <a:ext uri="{FF2B5EF4-FFF2-40B4-BE49-F238E27FC236}">
                <a16:creationId xmlns:a16="http://schemas.microsoft.com/office/drawing/2014/main" id="{DD6FD73D-1DC9-6C2E-5AFE-E2654E26C2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751215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BF264B7E-79E5-C254-3F39-F7E180F27390}"/>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87122E29-2A95-5778-6A95-88CA5E2618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5459CDB7-EDDD-366E-CD89-E8E3BC344F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44585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79CE1B30-6DCA-23D6-7300-89800AC3115A}"/>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9914C1E4-39F3-63D8-7407-06B9BB2385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64B7FD1F-9F1C-9936-5DC7-E45AEF47D9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5260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a:extLst>
            <a:ext uri="{FF2B5EF4-FFF2-40B4-BE49-F238E27FC236}">
              <a16:creationId xmlns:a16="http://schemas.microsoft.com/office/drawing/2014/main" id="{062823F9-2F43-9879-F68D-8845705907A6}"/>
            </a:ext>
          </a:extLst>
        </p:cNvPr>
        <p:cNvGrpSpPr/>
        <p:nvPr/>
      </p:nvGrpSpPr>
      <p:grpSpPr>
        <a:xfrm>
          <a:off x="0" y="0"/>
          <a:ext cx="0" cy="0"/>
          <a:chOff x="0" y="0"/>
          <a:chExt cx="0" cy="0"/>
        </a:xfrm>
      </p:grpSpPr>
      <p:sp>
        <p:nvSpPr>
          <p:cNvPr id="393" name="Google Shape;393;g12420fcadbf_0_17:notes">
            <a:extLst>
              <a:ext uri="{FF2B5EF4-FFF2-40B4-BE49-F238E27FC236}">
                <a16:creationId xmlns:a16="http://schemas.microsoft.com/office/drawing/2014/main" id="{78C38486-3EFC-FA38-6197-EA38F684C6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a:extLst>
              <a:ext uri="{FF2B5EF4-FFF2-40B4-BE49-F238E27FC236}">
                <a16:creationId xmlns:a16="http://schemas.microsoft.com/office/drawing/2014/main" id="{422BE269-E180-48AC-152F-0F45F6B49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9392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2F6649CD-E0BC-1B52-0E64-740A3042F1AB}"/>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B82E7ECA-2001-E5E1-95FC-F1833EEC3F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FA738C2C-0503-C36B-EDFE-1A419B4B73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84267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AE5E7005-2D71-2500-02DC-E8E3BC4B1C3C}"/>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D310D413-D0D0-7F4C-9E7E-432B51CD60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F9C53BAB-5507-D891-B102-44490F54CB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85455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36E71ABF-39CE-49FC-9999-667F77A72CF6}"/>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551E5EAA-33C2-8927-B64E-518D44637A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1F868FB1-7DEC-2CC7-8CB9-E8E666531B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448916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3EC31B1B-AD78-FC28-653F-B9D8D89D7CB0}"/>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323F0948-7193-3807-76A4-E00A892D02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799AD9F9-7935-3865-E2F6-63EC6A8795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0684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0" name="Google Shape;10;p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1625850" y="1317528"/>
            <a:ext cx="5892300" cy="23583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atin typeface="Audiowide"/>
                <a:ea typeface="Audiowide"/>
                <a:cs typeface="Audiowide"/>
                <a:sym typeface="Audiowid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1625850" y="3778500"/>
            <a:ext cx="5892300" cy="473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5" name="Google Shape;15;p2"/>
          <p:cNvPicPr preferRelativeResize="0"/>
          <p:nvPr/>
        </p:nvPicPr>
        <p:blipFill>
          <a:blip r:embed="rId3">
            <a:alphaModFix amt="75000"/>
          </a:blip>
          <a:stretch>
            <a:fillRect/>
          </a:stretch>
        </p:blipFill>
        <p:spPr>
          <a:xfrm>
            <a:off x="-1011050" y="-447675"/>
            <a:ext cx="5892301" cy="3648150"/>
          </a:xfrm>
          <a:prstGeom prst="rect">
            <a:avLst/>
          </a:prstGeom>
          <a:noFill/>
          <a:ln>
            <a:noFill/>
          </a:ln>
        </p:spPr>
      </p:pic>
      <p:pic>
        <p:nvPicPr>
          <p:cNvPr id="16" name="Google Shape;16;p2"/>
          <p:cNvPicPr preferRelativeResize="0"/>
          <p:nvPr/>
        </p:nvPicPr>
        <p:blipFill>
          <a:blip r:embed="rId3">
            <a:alphaModFix amt="75000"/>
          </a:blip>
          <a:stretch>
            <a:fillRect/>
          </a:stretch>
        </p:blipFill>
        <p:spPr>
          <a:xfrm rot="10800000">
            <a:off x="4261050" y="1962150"/>
            <a:ext cx="5892301" cy="3648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8_1">
    <p:spTree>
      <p:nvGrpSpPr>
        <p:cNvPr id="1"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66" name="Google Shape;266;p2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9" name="Google Shape;269;p26"/>
          <p:cNvPicPr preferRelativeResize="0"/>
          <p:nvPr/>
        </p:nvPicPr>
        <p:blipFill rotWithShape="1">
          <a:blip r:embed="rId3">
            <a:alphaModFix amt="75000"/>
          </a:blip>
          <a:srcRect l="20356"/>
          <a:stretch/>
        </p:blipFill>
        <p:spPr>
          <a:xfrm rot="5400000">
            <a:off x="4631025" y="510125"/>
            <a:ext cx="5524500" cy="4294700"/>
          </a:xfrm>
          <a:prstGeom prst="rect">
            <a:avLst/>
          </a:prstGeom>
          <a:noFill/>
          <a:ln>
            <a:noFill/>
          </a:ln>
        </p:spPr>
      </p:pic>
      <p:pic>
        <p:nvPicPr>
          <p:cNvPr id="270" name="Google Shape;270;p26"/>
          <p:cNvPicPr preferRelativeResize="0"/>
          <p:nvPr/>
        </p:nvPicPr>
        <p:blipFill rotWithShape="1">
          <a:blip r:embed="rId3">
            <a:alphaModFix amt="75000"/>
          </a:blip>
          <a:srcRect l="16645" t="537"/>
          <a:stretch/>
        </p:blipFill>
        <p:spPr>
          <a:xfrm rot="-5399997">
            <a:off x="-1058539" y="294014"/>
            <a:ext cx="5654502" cy="417781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704600" y="475488"/>
            <a:ext cx="4084200" cy="530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4788800" y="1691465"/>
            <a:ext cx="3499200" cy="23616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chemeClr val="lt1"/>
              </a:buClr>
              <a:buSzPts val="800"/>
              <a:buFont typeface="Open Sans"/>
              <a:buChar char="●"/>
              <a:defRPr sz="1400"/>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Tree>
    <p:extLst>
      <p:ext uri="{BB962C8B-B14F-4D97-AF65-F5344CB8AC3E}">
        <p14:creationId xmlns:p14="http://schemas.microsoft.com/office/powerpoint/2010/main" val="2420405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
  <p:cSld name="Title and four columns ">
    <p:spTree>
      <p:nvGrpSpPr>
        <p:cNvPr id="1" name="Shape 151"/>
        <p:cNvGrpSpPr/>
        <p:nvPr/>
      </p:nvGrpSpPr>
      <p:grpSpPr>
        <a:xfrm>
          <a:off x="0" y="0"/>
          <a:ext cx="0" cy="0"/>
          <a:chOff x="0" y="0"/>
          <a:chExt cx="0" cy="0"/>
        </a:xfrm>
      </p:grpSpPr>
      <p:sp>
        <p:nvSpPr>
          <p:cNvPr id="152" name="Google Shape;152;p32"/>
          <p:cNvSpPr txBox="1">
            <a:spLocks noGrp="1"/>
          </p:cNvSpPr>
          <p:nvPr>
            <p:ph type="title"/>
          </p:nvPr>
        </p:nvSpPr>
        <p:spPr>
          <a:xfrm>
            <a:off x="713225" y="475488"/>
            <a:ext cx="77268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400">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53" name="Google Shape;153;p32"/>
          <p:cNvSpPr txBox="1">
            <a:spLocks noGrp="1"/>
          </p:cNvSpPr>
          <p:nvPr>
            <p:ph type="subTitle" idx="1"/>
          </p:nvPr>
        </p:nvSpPr>
        <p:spPr>
          <a:xfrm>
            <a:off x="2241813" y="1860900"/>
            <a:ext cx="1938600" cy="88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4" name="Google Shape;154;p32"/>
          <p:cNvSpPr txBox="1">
            <a:spLocks noGrp="1"/>
          </p:cNvSpPr>
          <p:nvPr>
            <p:ph type="subTitle" idx="2"/>
          </p:nvPr>
        </p:nvSpPr>
        <p:spPr>
          <a:xfrm>
            <a:off x="2241807" y="3283300"/>
            <a:ext cx="1938600" cy="88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5" name="Google Shape;155;p32"/>
          <p:cNvSpPr txBox="1">
            <a:spLocks noGrp="1"/>
          </p:cNvSpPr>
          <p:nvPr>
            <p:ph type="subTitle" idx="3"/>
          </p:nvPr>
        </p:nvSpPr>
        <p:spPr>
          <a:xfrm>
            <a:off x="5675372" y="1860900"/>
            <a:ext cx="1938600" cy="88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6" name="Google Shape;156;p32"/>
          <p:cNvSpPr txBox="1">
            <a:spLocks noGrp="1"/>
          </p:cNvSpPr>
          <p:nvPr>
            <p:ph type="subTitle" idx="4"/>
          </p:nvPr>
        </p:nvSpPr>
        <p:spPr>
          <a:xfrm>
            <a:off x="5694110" y="3283300"/>
            <a:ext cx="1938600" cy="88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7" name="Google Shape;157;p32"/>
          <p:cNvSpPr txBox="1">
            <a:spLocks noGrp="1"/>
          </p:cNvSpPr>
          <p:nvPr>
            <p:ph type="subTitle" idx="5"/>
          </p:nvPr>
        </p:nvSpPr>
        <p:spPr>
          <a:xfrm>
            <a:off x="2241813" y="1440725"/>
            <a:ext cx="1941900" cy="462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Teko"/>
              <a:buNone/>
              <a:defRPr sz="1900">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8" name="Google Shape;158;p32"/>
          <p:cNvSpPr txBox="1">
            <a:spLocks noGrp="1"/>
          </p:cNvSpPr>
          <p:nvPr>
            <p:ph type="subTitle" idx="6"/>
          </p:nvPr>
        </p:nvSpPr>
        <p:spPr>
          <a:xfrm>
            <a:off x="2241807" y="2863125"/>
            <a:ext cx="1941900" cy="462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Teko"/>
              <a:buNone/>
              <a:defRPr sz="1900">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9" name="Google Shape;159;p32"/>
          <p:cNvSpPr txBox="1">
            <a:spLocks noGrp="1"/>
          </p:cNvSpPr>
          <p:nvPr>
            <p:ph type="subTitle" idx="7"/>
          </p:nvPr>
        </p:nvSpPr>
        <p:spPr>
          <a:xfrm>
            <a:off x="5675372" y="1440725"/>
            <a:ext cx="1941900" cy="462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Teko"/>
              <a:buNone/>
              <a:defRPr sz="1900">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0" name="Google Shape;160;p32"/>
          <p:cNvSpPr txBox="1">
            <a:spLocks noGrp="1"/>
          </p:cNvSpPr>
          <p:nvPr>
            <p:ph type="subTitle" idx="8"/>
          </p:nvPr>
        </p:nvSpPr>
        <p:spPr>
          <a:xfrm>
            <a:off x="5694110" y="2863125"/>
            <a:ext cx="1941900" cy="462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Teko"/>
              <a:buNone/>
              <a:defRPr sz="1900">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extLst>
      <p:ext uri="{BB962C8B-B14F-4D97-AF65-F5344CB8AC3E}">
        <p14:creationId xmlns:p14="http://schemas.microsoft.com/office/powerpoint/2010/main" val="3142925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2216050" y="2716297"/>
            <a:ext cx="4390800" cy="1361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3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4" name="Google Shape;74;p18"/>
          <p:cNvSpPr txBox="1">
            <a:spLocks noGrp="1"/>
          </p:cNvSpPr>
          <p:nvPr>
            <p:ph type="title" idx="2" hasCustomPrompt="1"/>
          </p:nvPr>
        </p:nvSpPr>
        <p:spPr>
          <a:xfrm>
            <a:off x="630300" y="2785500"/>
            <a:ext cx="1596900" cy="12162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2000"/>
              <a:buNone/>
              <a:defRPr sz="9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5" name="Google Shape;75;p18"/>
          <p:cNvSpPr txBox="1">
            <a:spLocks noGrp="1"/>
          </p:cNvSpPr>
          <p:nvPr>
            <p:ph type="subTitle" idx="1"/>
          </p:nvPr>
        </p:nvSpPr>
        <p:spPr>
          <a:xfrm>
            <a:off x="2216050" y="4125778"/>
            <a:ext cx="4537500" cy="480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extLst>
      <p:ext uri="{BB962C8B-B14F-4D97-AF65-F5344CB8AC3E}">
        <p14:creationId xmlns:p14="http://schemas.microsoft.com/office/powerpoint/2010/main" val="96092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9" name="Google Shape;19;p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p:nvPr>
        </p:nvSpPr>
        <p:spPr>
          <a:xfrm>
            <a:off x="4491888" y="1682463"/>
            <a:ext cx="3312300" cy="1113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700">
                <a:solidFill>
                  <a:schemeClr val="accen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23" name="Google Shape;23;p3"/>
          <p:cNvSpPr txBox="1">
            <a:spLocks noGrp="1"/>
          </p:cNvSpPr>
          <p:nvPr>
            <p:ph type="subTitle" idx="1"/>
          </p:nvPr>
        </p:nvSpPr>
        <p:spPr>
          <a:xfrm>
            <a:off x="4491888" y="2851113"/>
            <a:ext cx="3312300" cy="60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4" name="Google Shape;24;p3"/>
          <p:cNvSpPr txBox="1">
            <a:spLocks noGrp="1"/>
          </p:cNvSpPr>
          <p:nvPr>
            <p:ph type="title" idx="2" hasCustomPrompt="1"/>
          </p:nvPr>
        </p:nvSpPr>
        <p:spPr>
          <a:xfrm>
            <a:off x="1931113" y="1872250"/>
            <a:ext cx="1728900" cy="1188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8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pic>
        <p:nvPicPr>
          <p:cNvPr id="25" name="Google Shape;25;p3"/>
          <p:cNvPicPr preferRelativeResize="0"/>
          <p:nvPr/>
        </p:nvPicPr>
        <p:blipFill>
          <a:blip r:embed="rId3">
            <a:alphaModFix amt="75000"/>
          </a:blip>
          <a:stretch>
            <a:fillRect/>
          </a:stretch>
        </p:blipFill>
        <p:spPr>
          <a:xfrm>
            <a:off x="-1015800" y="-419100"/>
            <a:ext cx="6190054" cy="3832501"/>
          </a:xfrm>
          <a:prstGeom prst="rect">
            <a:avLst/>
          </a:prstGeom>
          <a:noFill/>
          <a:ln>
            <a:noFill/>
          </a:ln>
        </p:spPr>
      </p:pic>
      <p:pic>
        <p:nvPicPr>
          <p:cNvPr id="26" name="Google Shape;26;p3"/>
          <p:cNvPicPr preferRelativeResize="0"/>
          <p:nvPr/>
        </p:nvPicPr>
        <p:blipFill>
          <a:blip r:embed="rId3">
            <a:alphaModFix amt="75000"/>
          </a:blip>
          <a:stretch>
            <a:fillRect/>
          </a:stretch>
        </p:blipFill>
        <p:spPr>
          <a:xfrm rot="10800000">
            <a:off x="4352926" y="1967775"/>
            <a:ext cx="5790899" cy="3585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4"/>
        <p:cNvGrpSpPr/>
        <p:nvPr/>
      </p:nvGrpSpPr>
      <p:grpSpPr>
        <a:xfrm>
          <a:off x="0" y="0"/>
          <a:ext cx="0" cy="0"/>
          <a:chOff x="0" y="0"/>
          <a:chExt cx="0" cy="0"/>
        </a:xfrm>
      </p:grpSpPr>
      <p:pic>
        <p:nvPicPr>
          <p:cNvPr id="65" name="Google Shape;65;p8"/>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66" name="Google Shape;66;p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title"/>
          </p:nvPr>
        </p:nvSpPr>
        <p:spPr>
          <a:xfrm>
            <a:off x="2005350" y="1506750"/>
            <a:ext cx="5133300" cy="2130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73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pic>
        <p:nvPicPr>
          <p:cNvPr id="70" name="Google Shape;70;p8"/>
          <p:cNvPicPr preferRelativeResize="0"/>
          <p:nvPr/>
        </p:nvPicPr>
        <p:blipFill>
          <a:blip r:embed="rId3">
            <a:alphaModFix amt="75000"/>
          </a:blip>
          <a:stretch>
            <a:fillRect/>
          </a:stretch>
        </p:blipFill>
        <p:spPr>
          <a:xfrm rot="5400000">
            <a:off x="4270575" y="37800"/>
            <a:ext cx="6816287" cy="4220224"/>
          </a:xfrm>
          <a:prstGeom prst="rect">
            <a:avLst/>
          </a:prstGeom>
          <a:noFill/>
          <a:ln>
            <a:noFill/>
          </a:ln>
        </p:spPr>
      </p:pic>
      <p:pic>
        <p:nvPicPr>
          <p:cNvPr id="71" name="Google Shape;71;p8"/>
          <p:cNvPicPr preferRelativeResize="0"/>
          <p:nvPr/>
        </p:nvPicPr>
        <p:blipFill>
          <a:blip r:embed="rId3">
            <a:alphaModFix amt="75000"/>
          </a:blip>
          <a:stretch>
            <a:fillRect/>
          </a:stretch>
        </p:blipFill>
        <p:spPr>
          <a:xfrm rot="-5399997">
            <a:off x="-1890149" y="942974"/>
            <a:ext cx="6692275" cy="41434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74" name="Google Shape;74;p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txBox="1">
            <a:spLocks noGrp="1"/>
          </p:cNvSpPr>
          <p:nvPr>
            <p:ph type="title"/>
          </p:nvPr>
        </p:nvSpPr>
        <p:spPr>
          <a:xfrm>
            <a:off x="970400" y="1168075"/>
            <a:ext cx="3133800" cy="18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8" name="Google Shape;78;p9"/>
          <p:cNvSpPr txBox="1">
            <a:spLocks noGrp="1"/>
          </p:cNvSpPr>
          <p:nvPr>
            <p:ph type="subTitle" idx="1"/>
          </p:nvPr>
        </p:nvSpPr>
        <p:spPr>
          <a:xfrm>
            <a:off x="970400" y="3167250"/>
            <a:ext cx="3133800" cy="84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79" name="Google Shape;79;p9"/>
          <p:cNvPicPr preferRelativeResize="0"/>
          <p:nvPr/>
        </p:nvPicPr>
        <p:blipFill rotWithShape="1">
          <a:blip r:embed="rId3">
            <a:alphaModFix amt="75000"/>
          </a:blip>
          <a:srcRect l="19106" t="4942"/>
          <a:stretch/>
        </p:blipFill>
        <p:spPr>
          <a:xfrm rot="-5400000">
            <a:off x="-727588" y="1263239"/>
            <a:ext cx="4580326" cy="3332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22"/>
        <p:cNvGrpSpPr/>
        <p:nvPr/>
      </p:nvGrpSpPr>
      <p:grpSpPr>
        <a:xfrm>
          <a:off x="0" y="0"/>
          <a:ext cx="0" cy="0"/>
          <a:chOff x="0" y="0"/>
          <a:chExt cx="0" cy="0"/>
        </a:xfrm>
      </p:grpSpPr>
      <p:pic>
        <p:nvPicPr>
          <p:cNvPr id="123" name="Google Shape;123;p1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24" name="Google Shape;124;p1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txBox="1">
            <a:spLocks noGrp="1"/>
          </p:cNvSpPr>
          <p:nvPr>
            <p:ph type="title"/>
          </p:nvPr>
        </p:nvSpPr>
        <p:spPr>
          <a:xfrm>
            <a:off x="1486024" y="3068248"/>
            <a:ext cx="6172200" cy="44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2200">
                <a:solidFill>
                  <a:schemeClr val="accen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endParaRPr/>
          </a:p>
        </p:txBody>
      </p:sp>
      <p:sp>
        <p:nvSpPr>
          <p:cNvPr id="128" name="Google Shape;128;p14"/>
          <p:cNvSpPr txBox="1">
            <a:spLocks noGrp="1"/>
          </p:cNvSpPr>
          <p:nvPr>
            <p:ph type="subTitle" idx="1"/>
          </p:nvPr>
        </p:nvSpPr>
        <p:spPr>
          <a:xfrm>
            <a:off x="1485800" y="1628863"/>
            <a:ext cx="6172200" cy="1498200"/>
          </a:xfrm>
          <a:prstGeom prst="rect">
            <a:avLst/>
          </a:prstGeom>
          <a:noFill/>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2500"/>
              <a:buNone/>
              <a:defRPr sz="2600">
                <a:solidFill>
                  <a:schemeClr val="lt1"/>
                </a:solidFill>
              </a:defRPr>
            </a:lvl1pPr>
            <a:lvl2pPr lvl="1" algn="ctr" rtl="0">
              <a:lnSpc>
                <a:spcPct val="100000"/>
              </a:lnSpc>
              <a:spcBef>
                <a:spcPts val="0"/>
              </a:spcBef>
              <a:spcAft>
                <a:spcPts val="0"/>
              </a:spcAft>
              <a:buClr>
                <a:schemeClr val="lt1"/>
              </a:buClr>
              <a:buSzPts val="2500"/>
              <a:buNone/>
              <a:defRPr sz="2500">
                <a:solidFill>
                  <a:schemeClr val="lt1"/>
                </a:solidFill>
              </a:defRPr>
            </a:lvl2pPr>
            <a:lvl3pPr lvl="2" algn="ctr" rtl="0">
              <a:lnSpc>
                <a:spcPct val="100000"/>
              </a:lnSpc>
              <a:spcBef>
                <a:spcPts val="0"/>
              </a:spcBef>
              <a:spcAft>
                <a:spcPts val="0"/>
              </a:spcAft>
              <a:buClr>
                <a:schemeClr val="lt1"/>
              </a:buClr>
              <a:buSzPts val="2500"/>
              <a:buNone/>
              <a:defRPr sz="2500">
                <a:solidFill>
                  <a:schemeClr val="lt1"/>
                </a:solidFill>
              </a:defRPr>
            </a:lvl3pPr>
            <a:lvl4pPr lvl="3" algn="ctr" rtl="0">
              <a:lnSpc>
                <a:spcPct val="100000"/>
              </a:lnSpc>
              <a:spcBef>
                <a:spcPts val="0"/>
              </a:spcBef>
              <a:spcAft>
                <a:spcPts val="0"/>
              </a:spcAft>
              <a:buClr>
                <a:schemeClr val="lt1"/>
              </a:buClr>
              <a:buSzPts val="2500"/>
              <a:buNone/>
              <a:defRPr sz="2500">
                <a:solidFill>
                  <a:schemeClr val="lt1"/>
                </a:solidFill>
              </a:defRPr>
            </a:lvl4pPr>
            <a:lvl5pPr lvl="4" algn="ctr" rtl="0">
              <a:lnSpc>
                <a:spcPct val="100000"/>
              </a:lnSpc>
              <a:spcBef>
                <a:spcPts val="0"/>
              </a:spcBef>
              <a:spcAft>
                <a:spcPts val="0"/>
              </a:spcAft>
              <a:buClr>
                <a:schemeClr val="lt1"/>
              </a:buClr>
              <a:buSzPts val="2500"/>
              <a:buNone/>
              <a:defRPr sz="2500">
                <a:solidFill>
                  <a:schemeClr val="lt1"/>
                </a:solidFill>
              </a:defRPr>
            </a:lvl5pPr>
            <a:lvl6pPr lvl="5" algn="ctr" rtl="0">
              <a:lnSpc>
                <a:spcPct val="100000"/>
              </a:lnSpc>
              <a:spcBef>
                <a:spcPts val="0"/>
              </a:spcBef>
              <a:spcAft>
                <a:spcPts val="0"/>
              </a:spcAft>
              <a:buClr>
                <a:schemeClr val="lt1"/>
              </a:buClr>
              <a:buSzPts val="2500"/>
              <a:buNone/>
              <a:defRPr sz="2500">
                <a:solidFill>
                  <a:schemeClr val="lt1"/>
                </a:solidFill>
              </a:defRPr>
            </a:lvl6pPr>
            <a:lvl7pPr lvl="6" algn="ctr" rtl="0">
              <a:lnSpc>
                <a:spcPct val="100000"/>
              </a:lnSpc>
              <a:spcBef>
                <a:spcPts val="0"/>
              </a:spcBef>
              <a:spcAft>
                <a:spcPts val="0"/>
              </a:spcAft>
              <a:buClr>
                <a:schemeClr val="lt1"/>
              </a:buClr>
              <a:buSzPts val="2500"/>
              <a:buNone/>
              <a:defRPr sz="2500">
                <a:solidFill>
                  <a:schemeClr val="lt1"/>
                </a:solidFill>
              </a:defRPr>
            </a:lvl7pPr>
            <a:lvl8pPr lvl="7" algn="ctr" rtl="0">
              <a:lnSpc>
                <a:spcPct val="100000"/>
              </a:lnSpc>
              <a:spcBef>
                <a:spcPts val="0"/>
              </a:spcBef>
              <a:spcAft>
                <a:spcPts val="0"/>
              </a:spcAft>
              <a:buClr>
                <a:schemeClr val="lt1"/>
              </a:buClr>
              <a:buSzPts val="2500"/>
              <a:buNone/>
              <a:defRPr sz="2500">
                <a:solidFill>
                  <a:schemeClr val="lt1"/>
                </a:solidFill>
              </a:defRPr>
            </a:lvl8pPr>
            <a:lvl9pPr lvl="8" algn="ctr" rtl="0">
              <a:lnSpc>
                <a:spcPct val="100000"/>
              </a:lnSpc>
              <a:spcBef>
                <a:spcPts val="0"/>
              </a:spcBef>
              <a:spcAft>
                <a:spcPts val="0"/>
              </a:spcAft>
              <a:buClr>
                <a:schemeClr val="lt1"/>
              </a:buClr>
              <a:buSzPts val="2500"/>
              <a:buNone/>
              <a:defRPr sz="2500">
                <a:solidFill>
                  <a:schemeClr val="lt1"/>
                </a:solidFill>
              </a:defRPr>
            </a:lvl9pPr>
          </a:lstStyle>
          <a:p>
            <a:endParaRPr/>
          </a:p>
        </p:txBody>
      </p:sp>
      <p:pic>
        <p:nvPicPr>
          <p:cNvPr id="129" name="Google Shape;129;p14"/>
          <p:cNvPicPr preferRelativeResize="0"/>
          <p:nvPr/>
        </p:nvPicPr>
        <p:blipFill rotWithShape="1">
          <a:blip r:embed="rId3">
            <a:alphaModFix amt="75000"/>
          </a:blip>
          <a:srcRect/>
          <a:stretch/>
        </p:blipFill>
        <p:spPr>
          <a:xfrm>
            <a:off x="-1436100" y="-758750"/>
            <a:ext cx="6816174" cy="4220351"/>
          </a:xfrm>
          <a:prstGeom prst="rect">
            <a:avLst/>
          </a:prstGeom>
          <a:noFill/>
          <a:ln>
            <a:noFill/>
          </a:ln>
        </p:spPr>
      </p:pic>
      <p:pic>
        <p:nvPicPr>
          <p:cNvPr id="130" name="Google Shape;130;p14"/>
          <p:cNvPicPr preferRelativeResize="0"/>
          <p:nvPr/>
        </p:nvPicPr>
        <p:blipFill rotWithShape="1">
          <a:blip r:embed="rId3">
            <a:alphaModFix amt="75000"/>
          </a:blip>
          <a:srcRect l="-60" t="537"/>
          <a:stretch/>
        </p:blipFill>
        <p:spPr>
          <a:xfrm rot="-10799997">
            <a:off x="4648077" y="1876429"/>
            <a:ext cx="5772273" cy="355281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58"/>
        <p:cNvGrpSpPr/>
        <p:nvPr/>
      </p:nvGrpSpPr>
      <p:grpSpPr>
        <a:xfrm>
          <a:off x="0" y="0"/>
          <a:ext cx="0" cy="0"/>
          <a:chOff x="0" y="0"/>
          <a:chExt cx="0" cy="0"/>
        </a:xfrm>
      </p:grpSpPr>
      <p:pic>
        <p:nvPicPr>
          <p:cNvPr id="159" name="Google Shape;159;p18"/>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60" name="Google Shape;160;p1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txBox="1">
            <a:spLocks noGrp="1"/>
          </p:cNvSpPr>
          <p:nvPr>
            <p:ph type="title"/>
          </p:nvPr>
        </p:nvSpPr>
        <p:spPr>
          <a:xfrm rot="-1114">
            <a:off x="726775" y="2183450"/>
            <a:ext cx="2778300" cy="82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2" name="Google Shape;162;p18"/>
          <p:cNvSpPr txBox="1">
            <a:spLocks noGrp="1"/>
          </p:cNvSpPr>
          <p:nvPr>
            <p:ph type="subTitle" idx="1"/>
          </p:nvPr>
        </p:nvSpPr>
        <p:spPr>
          <a:xfrm rot="371">
            <a:off x="726775" y="2991552"/>
            <a:ext cx="2778300" cy="4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18"/>
          <p:cNvSpPr txBox="1">
            <a:spLocks noGrp="1"/>
          </p:cNvSpPr>
          <p:nvPr>
            <p:ph type="title" idx="2"/>
          </p:nvPr>
        </p:nvSpPr>
        <p:spPr>
          <a:xfrm>
            <a:off x="3189587" y="3304275"/>
            <a:ext cx="27783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4" name="Google Shape;164;p18"/>
          <p:cNvSpPr txBox="1">
            <a:spLocks noGrp="1"/>
          </p:cNvSpPr>
          <p:nvPr>
            <p:ph type="subTitle" idx="3"/>
          </p:nvPr>
        </p:nvSpPr>
        <p:spPr>
          <a:xfrm>
            <a:off x="3189587" y="4114925"/>
            <a:ext cx="27783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8"/>
          <p:cNvSpPr txBox="1">
            <a:spLocks noGrp="1"/>
          </p:cNvSpPr>
          <p:nvPr>
            <p:ph type="title" idx="4"/>
          </p:nvPr>
        </p:nvSpPr>
        <p:spPr>
          <a:xfrm>
            <a:off x="5652399" y="2182150"/>
            <a:ext cx="27783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6" name="Google Shape;166;p18"/>
          <p:cNvSpPr txBox="1">
            <a:spLocks noGrp="1"/>
          </p:cNvSpPr>
          <p:nvPr>
            <p:ph type="subTitle" idx="5"/>
          </p:nvPr>
        </p:nvSpPr>
        <p:spPr>
          <a:xfrm>
            <a:off x="5652399" y="2991875"/>
            <a:ext cx="2778300" cy="4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1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18"/>
          <p:cNvPicPr preferRelativeResize="0"/>
          <p:nvPr/>
        </p:nvPicPr>
        <p:blipFill rotWithShape="1">
          <a:blip r:embed="rId3">
            <a:alphaModFix amt="75000"/>
          </a:blip>
          <a:srcRect l="16597" t="23395"/>
          <a:stretch/>
        </p:blipFill>
        <p:spPr>
          <a:xfrm rot="-5400000">
            <a:off x="-1349762" y="941737"/>
            <a:ext cx="5684874" cy="3233001"/>
          </a:xfrm>
          <a:prstGeom prst="rect">
            <a:avLst/>
          </a:prstGeom>
          <a:noFill/>
          <a:ln>
            <a:noFill/>
          </a:ln>
        </p:spPr>
      </p:pic>
      <p:pic>
        <p:nvPicPr>
          <p:cNvPr id="170" name="Google Shape;170;p18"/>
          <p:cNvPicPr preferRelativeResize="0"/>
          <p:nvPr/>
        </p:nvPicPr>
        <p:blipFill rotWithShape="1">
          <a:blip r:embed="rId3">
            <a:alphaModFix amt="75000"/>
          </a:blip>
          <a:srcRect l="23059" t="16268"/>
          <a:stretch/>
        </p:blipFill>
        <p:spPr>
          <a:xfrm rot="5400004">
            <a:off x="5600637" y="400113"/>
            <a:ext cx="4438774" cy="2990847"/>
          </a:xfrm>
          <a:prstGeom prst="rect">
            <a:avLst/>
          </a:prstGeom>
          <a:noFill/>
          <a:ln>
            <a:noFill/>
          </a:ln>
        </p:spPr>
      </p:pic>
      <p:sp>
        <p:nvSpPr>
          <p:cNvPr id="171" name="Google Shape;171;p18"/>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247"/>
        <p:cNvGrpSpPr/>
        <p:nvPr/>
      </p:nvGrpSpPr>
      <p:grpSpPr>
        <a:xfrm>
          <a:off x="0" y="0"/>
          <a:ext cx="0" cy="0"/>
          <a:chOff x="0" y="0"/>
          <a:chExt cx="0" cy="0"/>
        </a:xfrm>
      </p:grpSpPr>
      <p:pic>
        <p:nvPicPr>
          <p:cNvPr id="248" name="Google Shape;248;p2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49" name="Google Shape;249;p2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txBox="1">
            <a:spLocks noGrp="1"/>
          </p:cNvSpPr>
          <p:nvPr>
            <p:ph type="ctrTitle"/>
          </p:nvPr>
        </p:nvSpPr>
        <p:spPr>
          <a:xfrm>
            <a:off x="2243613" y="573100"/>
            <a:ext cx="46617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3" name="Google Shape;253;p24"/>
          <p:cNvSpPr txBox="1">
            <a:spLocks noGrp="1"/>
          </p:cNvSpPr>
          <p:nvPr>
            <p:ph type="subTitle" idx="1"/>
          </p:nvPr>
        </p:nvSpPr>
        <p:spPr>
          <a:xfrm>
            <a:off x="2243625" y="1723300"/>
            <a:ext cx="46617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54" name="Google Shape;254;p24"/>
          <p:cNvSpPr txBox="1"/>
          <p:nvPr/>
        </p:nvSpPr>
        <p:spPr>
          <a:xfrm>
            <a:off x="2072100" y="4182850"/>
            <a:ext cx="4999800" cy="420600"/>
          </a:xfrm>
          <a:prstGeom prst="rect">
            <a:avLst/>
          </a:prstGeom>
          <a:noFill/>
          <a:ln>
            <a:noFill/>
          </a:ln>
        </p:spPr>
        <p:txBody>
          <a:bodyPr spcFirstLastPara="1" wrap="square" lIns="91425" tIns="0" rIns="0" bIns="0" anchor="b" anchorCtr="0">
            <a:noAutofit/>
          </a:bodyPr>
          <a:lstStyle/>
          <a:p>
            <a:pPr marL="0" lvl="0" indent="0" algn="ctr" rtl="0">
              <a:lnSpc>
                <a:spcPct val="100000"/>
              </a:lnSpc>
              <a:spcBef>
                <a:spcPts val="300"/>
              </a:spcBef>
              <a:spcAft>
                <a:spcPts val="0"/>
              </a:spcAft>
              <a:buNone/>
            </a:pPr>
            <a:r>
              <a:rPr lang="en" sz="1200">
                <a:solidFill>
                  <a:schemeClr val="lt1"/>
                </a:solidFill>
                <a:latin typeface="Karla"/>
                <a:ea typeface="Karla"/>
                <a:cs typeface="Karla"/>
                <a:sym typeface="Karla"/>
              </a:rPr>
              <a:t>CREDITS: This presentation template was created by </a:t>
            </a:r>
            <a:r>
              <a:rPr lang="en" sz="1200" b="1">
                <a:solidFill>
                  <a:schemeClr val="lt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Slidesgo</a:t>
            </a:r>
            <a:r>
              <a:rPr lang="en" sz="1200">
                <a:solidFill>
                  <a:schemeClr val="lt1"/>
                </a:solidFill>
                <a:latin typeface="Karla"/>
                <a:ea typeface="Karla"/>
                <a:cs typeface="Karla"/>
                <a:sym typeface="Karla"/>
              </a:rPr>
              <a:t>, and includes icons by </a:t>
            </a:r>
            <a:r>
              <a:rPr lang="en" sz="1200" b="1">
                <a:solidFill>
                  <a:schemeClr val="lt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Flaticon</a:t>
            </a:r>
            <a:r>
              <a:rPr lang="en" sz="1200">
                <a:solidFill>
                  <a:schemeClr val="lt1"/>
                </a:solidFill>
                <a:latin typeface="Karla"/>
                <a:ea typeface="Karla"/>
                <a:cs typeface="Karla"/>
                <a:sym typeface="Karla"/>
              </a:rPr>
              <a:t> and infographics &amp; images by </a:t>
            </a:r>
            <a:r>
              <a:rPr lang="en" sz="1200" b="1">
                <a:solidFill>
                  <a:schemeClr val="lt1"/>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Freepik</a:t>
            </a:r>
            <a:endParaRPr sz="1200" b="1">
              <a:solidFill>
                <a:schemeClr val="lt1"/>
              </a:solidFill>
              <a:latin typeface="Karla"/>
              <a:ea typeface="Karla"/>
              <a:cs typeface="Karla"/>
              <a:sym typeface="Karla"/>
            </a:endParaRPr>
          </a:p>
        </p:txBody>
      </p:sp>
      <p:pic>
        <p:nvPicPr>
          <p:cNvPr id="255" name="Google Shape;255;p24"/>
          <p:cNvPicPr preferRelativeResize="0"/>
          <p:nvPr/>
        </p:nvPicPr>
        <p:blipFill rotWithShape="1">
          <a:blip r:embed="rId6">
            <a:alphaModFix amt="75000"/>
          </a:blip>
          <a:srcRect l="18320"/>
          <a:stretch/>
        </p:blipFill>
        <p:spPr>
          <a:xfrm rot="5400000">
            <a:off x="5077976" y="347474"/>
            <a:ext cx="5076823" cy="3848475"/>
          </a:xfrm>
          <a:prstGeom prst="rect">
            <a:avLst/>
          </a:prstGeom>
          <a:noFill/>
          <a:ln>
            <a:noFill/>
          </a:ln>
        </p:spPr>
      </p:pic>
      <p:pic>
        <p:nvPicPr>
          <p:cNvPr id="256" name="Google Shape;256;p24"/>
          <p:cNvPicPr preferRelativeResize="0"/>
          <p:nvPr/>
        </p:nvPicPr>
        <p:blipFill rotWithShape="1">
          <a:blip r:embed="rId6">
            <a:alphaModFix amt="75000"/>
          </a:blip>
          <a:srcRect l="14258" t="537"/>
          <a:stretch/>
        </p:blipFill>
        <p:spPr>
          <a:xfrm rot="-5399997">
            <a:off x="-1076912" y="756716"/>
            <a:ext cx="5372099" cy="385867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59" name="Google Shape;259;p2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2" name="Google Shape;262;p25"/>
          <p:cNvPicPr preferRelativeResize="0"/>
          <p:nvPr/>
        </p:nvPicPr>
        <p:blipFill rotWithShape="1">
          <a:blip r:embed="rId3">
            <a:alphaModFix amt="75000"/>
          </a:blip>
          <a:srcRect l="23664" t="13299"/>
          <a:stretch/>
        </p:blipFill>
        <p:spPr>
          <a:xfrm>
            <a:off x="9525" y="-156200"/>
            <a:ext cx="4171950" cy="2933699"/>
          </a:xfrm>
          <a:prstGeom prst="rect">
            <a:avLst/>
          </a:prstGeom>
          <a:noFill/>
          <a:ln>
            <a:noFill/>
          </a:ln>
        </p:spPr>
      </p:pic>
      <p:pic>
        <p:nvPicPr>
          <p:cNvPr id="263" name="Google Shape;263;p25"/>
          <p:cNvPicPr preferRelativeResize="0"/>
          <p:nvPr/>
        </p:nvPicPr>
        <p:blipFill rotWithShape="1">
          <a:blip r:embed="rId3">
            <a:alphaModFix amt="75000"/>
          </a:blip>
          <a:srcRect l="21334" t="3883"/>
          <a:stretch/>
        </p:blipFill>
        <p:spPr>
          <a:xfrm rot="-10799995">
            <a:off x="5739700" y="2603702"/>
            <a:ext cx="3747200" cy="283507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37000">
              <a:schemeClr val="dk1"/>
            </a:gs>
            <a:gs pos="63000">
              <a:schemeClr val="dk1"/>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2475"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Audiowide"/>
              <a:buNone/>
              <a:defRPr sz="2800">
                <a:solidFill>
                  <a:schemeClr val="lt1"/>
                </a:solidFill>
                <a:latin typeface="Audiowide"/>
                <a:ea typeface="Audiowide"/>
                <a:cs typeface="Audiowide"/>
                <a:sym typeface="Audiowid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782475"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marL="914400" lvl="1"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marL="1371600" lvl="2"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marL="1828800" lvl="3"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marL="2286000" lvl="4"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marL="2743200" lvl="5"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marL="3200400" lvl="6"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marL="3657600" lvl="7"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marL="4114800" lvl="8"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8" r:id="rId5"/>
    <p:sldLayoutId id="2147483660" r:id="rId6"/>
    <p:sldLayoutId id="2147483664" r:id="rId7"/>
    <p:sldLayoutId id="2147483670" r:id="rId8"/>
    <p:sldLayoutId id="2147483671" r:id="rId9"/>
    <p:sldLayoutId id="2147483672" r:id="rId10"/>
    <p:sldLayoutId id="2147483676" r:id="rId11"/>
    <p:sldLayoutId id="2147483679" r:id="rId12"/>
    <p:sldLayoutId id="214748368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0.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0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1.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0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2.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0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3.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5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6.png"/></Relationships>
</file>

<file path=ppt/slides/_rels/slide5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7.png"/><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5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6.png"/></Relationships>
</file>

<file path=ppt/slides/_rels/slide5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7.png"/><Relationship Id="rId7"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7.png"/><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7.png"/><Relationship Id="rId7"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7.png"/><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7.png"/><Relationship Id="rId7"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7.png"/><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7.png"/><Relationship Id="rId7"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7.png"/><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6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6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0.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41.png"/><Relationship Id="rId4" Type="http://schemas.openxmlformats.org/officeDocument/2006/relationships/image" Target="../media/image28.png"/><Relationship Id="rId9" Type="http://schemas.openxmlformats.org/officeDocument/2006/relationships/image" Target="../media/image33.png"/></Relationships>
</file>

<file path=ppt/slides/_rels/slide7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1.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7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2.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33.png"/></Relationships>
</file>

<file path=ppt/slides/_rels/slide7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3.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7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4.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7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5.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7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6.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8.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44.png"/><Relationship Id="rId4" Type="http://schemas.openxmlformats.org/officeDocument/2006/relationships/image" Target="../media/image28.png"/><Relationship Id="rId9" Type="http://schemas.openxmlformats.org/officeDocument/2006/relationships/image" Target="../media/image33.png"/></Relationships>
</file>

<file path=ppt/slides/_rels/slide7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9.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80.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8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81.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8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82.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8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83.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8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84.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8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85.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8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86.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8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87.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8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88.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38.png"/><Relationship Id="rId4" Type="http://schemas.openxmlformats.org/officeDocument/2006/relationships/image" Target="../media/image45.png"/><Relationship Id="rId9" Type="http://schemas.openxmlformats.org/officeDocument/2006/relationships/image" Target="../media/image33.png"/></Relationships>
</file>

<file path=ppt/slides/_rels/slide8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89.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46.png"/><Relationship Id="rId4" Type="http://schemas.openxmlformats.org/officeDocument/2006/relationships/image" Target="../media/image28.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6.png"/></Relationships>
</file>

<file path=ppt/slides/_rels/slide9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1.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47.png"/><Relationship Id="rId4" Type="http://schemas.openxmlformats.org/officeDocument/2006/relationships/image" Target="../media/image28.png"/><Relationship Id="rId9" Type="http://schemas.openxmlformats.org/officeDocument/2006/relationships/image" Target="../media/image33.png"/></Relationships>
</file>

<file path=ppt/slides/_rels/slide9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6.png"/></Relationships>
</file>

<file path=ppt/slides/_rels/slide9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3.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9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4.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6.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9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7.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9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8.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9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9.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p:nvPr/>
        </p:nvSpPr>
        <p:spPr>
          <a:xfrm>
            <a:off x="1727250" y="12281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txBox="1">
            <a:spLocks noGrp="1"/>
          </p:cNvSpPr>
          <p:nvPr>
            <p:ph type="ctrTitle"/>
          </p:nvPr>
        </p:nvSpPr>
        <p:spPr>
          <a:xfrm>
            <a:off x="1625850" y="1317528"/>
            <a:ext cx="5892300" cy="235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CC0000"/>
                </a:solidFill>
              </a:rPr>
              <a:t>Guts </a:t>
            </a:r>
            <a:r>
              <a:rPr lang="en-US" dirty="0">
                <a:solidFill>
                  <a:schemeClr val="bg1"/>
                </a:solidFill>
              </a:rPr>
              <a:t>Over</a:t>
            </a:r>
            <a:r>
              <a:rPr lang="en-US" dirty="0">
                <a:solidFill>
                  <a:srgbClr val="CC0000"/>
                </a:solidFill>
              </a:rPr>
              <a:t> </a:t>
            </a:r>
            <a:r>
              <a:rPr lang="en-US" dirty="0">
                <a:solidFill>
                  <a:srgbClr val="00B050"/>
                </a:solidFill>
              </a:rPr>
              <a:t>Fear:</a:t>
            </a:r>
            <a:br>
              <a:rPr lang="en-US" dirty="0">
                <a:solidFill>
                  <a:srgbClr val="00B050"/>
                </a:solidFill>
              </a:rPr>
            </a:br>
            <a:r>
              <a:rPr lang="en-US" sz="3600" dirty="0">
                <a:solidFill>
                  <a:schemeClr val="bg1"/>
                </a:solidFill>
              </a:rPr>
              <a:t>The journey so far</a:t>
            </a:r>
            <a:endParaRPr sz="3600" dirty="0">
              <a:solidFill>
                <a:schemeClr val="bg1"/>
              </a:solidFill>
            </a:endParaRPr>
          </a:p>
        </p:txBody>
      </p:sp>
      <p:sp>
        <p:nvSpPr>
          <p:cNvPr id="283" name="Google Shape;283;p30"/>
          <p:cNvSpPr txBox="1">
            <a:spLocks noGrp="1"/>
          </p:cNvSpPr>
          <p:nvPr>
            <p:ph type="subTitle" idx="1"/>
          </p:nvPr>
        </p:nvSpPr>
        <p:spPr>
          <a:xfrm>
            <a:off x="1625850" y="3778500"/>
            <a:ext cx="5892300" cy="4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i="1" dirty="0"/>
              <a:t>Look where you are now</a:t>
            </a:r>
          </a:p>
          <a:p>
            <a:pPr marL="0" lvl="0" indent="0" algn="ctr" rtl="0">
              <a:spcBef>
                <a:spcPts val="0"/>
              </a:spcBef>
              <a:spcAft>
                <a:spcPts val="0"/>
              </a:spcAft>
              <a:buNone/>
            </a:pPr>
            <a:r>
              <a:rPr lang="en-US" b="1" i="1" dirty="0"/>
              <a:t>Week 11</a:t>
            </a:r>
            <a:endParaRPr b="1" i="1" dirty="0"/>
          </a:p>
        </p:txBody>
      </p:sp>
      <p:grpSp>
        <p:nvGrpSpPr>
          <p:cNvPr id="284" name="Google Shape;284;p30"/>
          <p:cNvGrpSpPr/>
          <p:nvPr/>
        </p:nvGrpSpPr>
        <p:grpSpPr>
          <a:xfrm>
            <a:off x="1006807" y="487596"/>
            <a:ext cx="288601" cy="1096693"/>
            <a:chOff x="1006700" y="2603975"/>
            <a:chExt cx="55450" cy="210700"/>
          </a:xfrm>
        </p:grpSpPr>
        <p:sp>
          <p:nvSpPr>
            <p:cNvPr id="285" name="Google Shape;285;p3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30"/>
          <p:cNvGrpSpPr/>
          <p:nvPr/>
        </p:nvGrpSpPr>
        <p:grpSpPr>
          <a:xfrm rot="5400000">
            <a:off x="7769557" y="3906771"/>
            <a:ext cx="288601" cy="1096693"/>
            <a:chOff x="1006700" y="2603975"/>
            <a:chExt cx="55450" cy="210700"/>
          </a:xfrm>
        </p:grpSpPr>
        <p:sp>
          <p:nvSpPr>
            <p:cNvPr id="292" name="Google Shape;292;p3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30"/>
          <p:cNvGrpSpPr/>
          <p:nvPr/>
        </p:nvGrpSpPr>
        <p:grpSpPr>
          <a:xfrm>
            <a:off x="551124" y="3629702"/>
            <a:ext cx="1178637" cy="1096691"/>
            <a:chOff x="827350" y="3629733"/>
            <a:chExt cx="1431600" cy="1332067"/>
          </a:xfrm>
        </p:grpSpPr>
        <p:sp>
          <p:nvSpPr>
            <p:cNvPr id="299" name="Google Shape;299;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0"/>
          <p:cNvGrpSpPr/>
          <p:nvPr/>
        </p:nvGrpSpPr>
        <p:grpSpPr>
          <a:xfrm>
            <a:off x="322602" y="2902809"/>
            <a:ext cx="781224" cy="726909"/>
            <a:chOff x="827350" y="3629733"/>
            <a:chExt cx="1431600" cy="1332067"/>
          </a:xfrm>
        </p:grpSpPr>
        <p:sp>
          <p:nvSpPr>
            <p:cNvPr id="303" name="Google Shape;303;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0"/>
          <p:cNvGrpSpPr/>
          <p:nvPr/>
        </p:nvGrpSpPr>
        <p:grpSpPr>
          <a:xfrm>
            <a:off x="1816189" y="4394848"/>
            <a:ext cx="356325" cy="331552"/>
            <a:chOff x="827350" y="3629733"/>
            <a:chExt cx="1431600" cy="1332067"/>
          </a:xfrm>
        </p:grpSpPr>
        <p:sp>
          <p:nvSpPr>
            <p:cNvPr id="307" name="Google Shape;307;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30"/>
          <p:cNvGrpSpPr/>
          <p:nvPr/>
        </p:nvGrpSpPr>
        <p:grpSpPr>
          <a:xfrm>
            <a:off x="7466251" y="219713"/>
            <a:ext cx="895180" cy="832942"/>
            <a:chOff x="827350" y="3629733"/>
            <a:chExt cx="1431600" cy="1332067"/>
          </a:xfrm>
        </p:grpSpPr>
        <p:sp>
          <p:nvSpPr>
            <p:cNvPr id="311" name="Google Shape;311;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0"/>
          <p:cNvGrpSpPr/>
          <p:nvPr/>
        </p:nvGrpSpPr>
        <p:grpSpPr>
          <a:xfrm>
            <a:off x="8131283" y="1065715"/>
            <a:ext cx="598982" cy="557337"/>
            <a:chOff x="827350" y="3629733"/>
            <a:chExt cx="1431600" cy="1332067"/>
          </a:xfrm>
        </p:grpSpPr>
        <p:sp>
          <p:nvSpPr>
            <p:cNvPr id="315" name="Google Shape;315;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0"/>
          <p:cNvGrpSpPr/>
          <p:nvPr/>
        </p:nvGrpSpPr>
        <p:grpSpPr>
          <a:xfrm>
            <a:off x="6901231" y="620669"/>
            <a:ext cx="464268" cy="431989"/>
            <a:chOff x="827350" y="3629733"/>
            <a:chExt cx="1431600" cy="1332067"/>
          </a:xfrm>
        </p:grpSpPr>
        <p:sp>
          <p:nvSpPr>
            <p:cNvPr id="319" name="Google Shape;319;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NIST Cybersecurity Framework</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4DDDEAB3-D674-5197-B577-287399B9B452}"/>
              </a:ext>
            </a:extLst>
          </p:cNvPr>
          <p:cNvSpPr txBox="1"/>
          <p:nvPr/>
        </p:nvSpPr>
        <p:spPr>
          <a:xfrm>
            <a:off x="606361" y="1272250"/>
            <a:ext cx="7858443" cy="3754874"/>
          </a:xfrm>
          <a:prstGeom prst="rect">
            <a:avLst/>
          </a:prstGeom>
          <a:noFill/>
        </p:spPr>
        <p:txBody>
          <a:bodyPr wrap="square" rtlCol="0">
            <a:spAutoFit/>
          </a:bodyPr>
          <a:lstStyle/>
          <a:p>
            <a:r>
              <a:rPr lang="en-US" b="1" dirty="0">
                <a:solidFill>
                  <a:schemeClr val="bg1"/>
                </a:solidFill>
              </a:rPr>
              <a:t>Govern:</a:t>
            </a:r>
            <a:r>
              <a:rPr lang="en-US" dirty="0">
                <a:solidFill>
                  <a:schemeClr val="bg1"/>
                </a:solidFill>
              </a:rPr>
              <a:t> Define, communicate and monitor strategies, roles, risks and policies of the org.</a:t>
            </a:r>
          </a:p>
          <a:p>
            <a:endParaRPr lang="en-US" dirty="0">
              <a:solidFill>
                <a:schemeClr val="bg1"/>
              </a:solidFill>
            </a:endParaRPr>
          </a:p>
          <a:p>
            <a:r>
              <a:rPr lang="en-US" b="1" dirty="0">
                <a:solidFill>
                  <a:schemeClr val="bg1"/>
                </a:solidFill>
              </a:rPr>
              <a:t>Identify:</a:t>
            </a:r>
            <a:r>
              <a:rPr lang="en-US" dirty="0">
                <a:solidFill>
                  <a:schemeClr val="bg1"/>
                </a:solidFill>
              </a:rPr>
              <a:t> Identify assets(data, hardware, identities, software) and perform cybersecurity risk assessments on the attack surface. </a:t>
            </a:r>
          </a:p>
          <a:p>
            <a:endParaRPr lang="en-US" dirty="0">
              <a:solidFill>
                <a:schemeClr val="bg1"/>
              </a:solidFill>
            </a:endParaRPr>
          </a:p>
          <a:p>
            <a:r>
              <a:rPr lang="en-US" b="1" dirty="0">
                <a:solidFill>
                  <a:schemeClr val="bg1"/>
                </a:solidFill>
              </a:rPr>
              <a:t>Protect:</a:t>
            </a:r>
            <a:r>
              <a:rPr lang="en-US" dirty="0">
                <a:solidFill>
                  <a:schemeClr val="bg1"/>
                </a:solidFill>
              </a:rPr>
              <a:t> Ensure the core values of the CIA triad are implemented to manage security risks.</a:t>
            </a:r>
          </a:p>
          <a:p>
            <a:endParaRPr lang="en-US" dirty="0">
              <a:solidFill>
                <a:schemeClr val="bg1"/>
              </a:solidFill>
            </a:endParaRPr>
          </a:p>
          <a:p>
            <a:r>
              <a:rPr lang="en-US" b="1" dirty="0">
                <a:solidFill>
                  <a:schemeClr val="bg1"/>
                </a:solidFill>
              </a:rPr>
              <a:t>Detect:</a:t>
            </a:r>
            <a:r>
              <a:rPr lang="en-US" dirty="0">
                <a:solidFill>
                  <a:schemeClr val="bg1"/>
                </a:solidFill>
              </a:rPr>
              <a:t> Monitor and analyze anomalies and other potentially adverse events that may indicate occurring attacks using </a:t>
            </a:r>
            <a:r>
              <a:rPr lang="en-US" b="1" dirty="0">
                <a:solidFill>
                  <a:srgbClr val="FFC000"/>
                </a:solidFill>
              </a:rPr>
              <a:t>Security Incidents and Events Management</a:t>
            </a:r>
            <a:r>
              <a:rPr lang="en-US" dirty="0">
                <a:solidFill>
                  <a:schemeClr val="bg1"/>
                </a:solidFill>
              </a:rPr>
              <a:t> (SIEM) tools.</a:t>
            </a:r>
          </a:p>
          <a:p>
            <a:endParaRPr lang="en-US" dirty="0">
              <a:solidFill>
                <a:schemeClr val="bg1"/>
              </a:solidFill>
            </a:endParaRPr>
          </a:p>
          <a:p>
            <a:r>
              <a:rPr lang="en-US" b="1" dirty="0">
                <a:solidFill>
                  <a:schemeClr val="bg1"/>
                </a:solidFill>
              </a:rPr>
              <a:t>Respond:</a:t>
            </a:r>
            <a:r>
              <a:rPr lang="en-US" dirty="0">
                <a:solidFill>
                  <a:schemeClr val="bg1"/>
                </a:solidFill>
              </a:rPr>
              <a:t> Utilize tools like </a:t>
            </a:r>
            <a:r>
              <a:rPr lang="en-US" b="1" dirty="0">
                <a:solidFill>
                  <a:srgbClr val="FFC000"/>
                </a:solidFill>
              </a:rPr>
              <a:t>dynamic playbooks</a:t>
            </a:r>
            <a:r>
              <a:rPr lang="en-US" dirty="0">
                <a:solidFill>
                  <a:srgbClr val="FFC000"/>
                </a:solidFill>
              </a:rPr>
              <a:t> </a:t>
            </a:r>
            <a:r>
              <a:rPr lang="en-US" dirty="0">
                <a:solidFill>
                  <a:schemeClr val="bg1"/>
                </a:solidFill>
              </a:rPr>
              <a:t>to contain the effects of cybersecurity incidents. This process involves incident management, analysis, mitigation, reporting, and communication.</a:t>
            </a:r>
          </a:p>
          <a:p>
            <a:endParaRPr lang="en-US" b="1" dirty="0">
              <a:solidFill>
                <a:schemeClr val="bg1"/>
              </a:solidFill>
            </a:endParaRPr>
          </a:p>
          <a:p>
            <a:r>
              <a:rPr lang="en-US" b="1" dirty="0">
                <a:solidFill>
                  <a:schemeClr val="bg1"/>
                </a:solidFill>
              </a:rPr>
              <a:t>Recover:</a:t>
            </a:r>
            <a:r>
              <a:rPr lang="en-US" dirty="0">
                <a:solidFill>
                  <a:schemeClr val="bg1"/>
                </a:solidFill>
              </a:rPr>
              <a:t> Timely restoration of assets and operations affected by a cybersecurity incident.</a:t>
            </a:r>
          </a:p>
          <a:p>
            <a:endParaRPr lang="en-US" dirty="0">
              <a:solidFill>
                <a:schemeClr val="bg1"/>
              </a:solidFill>
            </a:endParaRPr>
          </a:p>
          <a:p>
            <a:endParaRPr lang="en-US" dirty="0">
              <a:solidFill>
                <a:schemeClr val="bg1"/>
              </a:solidFill>
            </a:endParaRPr>
          </a:p>
          <a:p>
            <a:r>
              <a:rPr lang="en-US" dirty="0">
                <a:solidFill>
                  <a:schemeClr val="bg1"/>
                </a:solidFill>
              </a:rPr>
              <a:t>  </a:t>
            </a:r>
          </a:p>
        </p:txBody>
      </p:sp>
    </p:spTree>
    <p:extLst>
      <p:ext uri="{BB962C8B-B14F-4D97-AF65-F5344CB8AC3E}">
        <p14:creationId xmlns:p14="http://schemas.microsoft.com/office/powerpoint/2010/main" val="38818293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311CE0BB-84AB-8131-7E60-88F9114CCF20}"/>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1F87DBAF-EEC6-FB93-B4B5-33E10C6D7D47}"/>
              </a:ext>
            </a:extLst>
          </p:cNvPr>
          <p:cNvSpPr txBox="1">
            <a:spLocks noGrp="1"/>
          </p:cNvSpPr>
          <p:nvPr>
            <p:ph type="title"/>
          </p:nvPr>
        </p:nvSpPr>
        <p:spPr>
          <a:xfrm>
            <a:off x="704599" y="475488"/>
            <a:ext cx="566156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Processing of data and information</a:t>
            </a:r>
          </a:p>
        </p:txBody>
      </p:sp>
      <p:sp>
        <p:nvSpPr>
          <p:cNvPr id="261" name="Google Shape;261;p44">
            <a:extLst>
              <a:ext uri="{FF2B5EF4-FFF2-40B4-BE49-F238E27FC236}">
                <a16:creationId xmlns:a16="http://schemas.microsoft.com/office/drawing/2014/main" id="{E6856FED-F1A3-86F6-934D-DD04F99644C2}"/>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177800" indent="0">
              <a:buNone/>
            </a:pPr>
            <a:r>
              <a:rPr lang="en-US" dirty="0"/>
              <a:t>Here your objective is not only the visualization of the information but also the application of decoding, decryption, validation, and evaluation techniques that will allow you to filter the huge amount of information you obtained, to identify useful data for your research.</a:t>
            </a:r>
          </a:p>
        </p:txBody>
      </p:sp>
      <p:pic>
        <p:nvPicPr>
          <p:cNvPr id="262" name="Google Shape;262;p44">
            <a:extLst>
              <a:ext uri="{FF2B5EF4-FFF2-40B4-BE49-F238E27FC236}">
                <a16:creationId xmlns:a16="http://schemas.microsoft.com/office/drawing/2014/main" id="{92D5C974-A547-8101-2396-9790332C1FF5}"/>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BE6DBDB6-4F51-37FD-29A7-D0493B10D0E8}"/>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90828541-63DE-8515-2A12-0615E2C8A41B}"/>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D5097627-9290-927C-E856-3E1F62D711CF}"/>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7708204F-3EBE-1B12-79B7-AABEB053D76A}"/>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DA6DD622-7498-4FB2-CE32-00AAAF312465}"/>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A786CC44-21A4-951E-7F42-B0B1D5F6DBA3}"/>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5191555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68CA840A-EDF8-5779-5549-0A4A6C4356E9}"/>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67A4F2A6-C765-0441-AAA1-8983506CC0EA}"/>
              </a:ext>
            </a:extLst>
          </p:cNvPr>
          <p:cNvSpPr txBox="1">
            <a:spLocks noGrp="1"/>
          </p:cNvSpPr>
          <p:nvPr>
            <p:ph type="title"/>
          </p:nvPr>
        </p:nvSpPr>
        <p:spPr>
          <a:xfrm>
            <a:off x="704599" y="475488"/>
            <a:ext cx="566156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Analysis to produce meaningful intelligence</a:t>
            </a:r>
          </a:p>
        </p:txBody>
      </p:sp>
      <p:sp>
        <p:nvSpPr>
          <p:cNvPr id="261" name="Google Shape;261;p44">
            <a:extLst>
              <a:ext uri="{FF2B5EF4-FFF2-40B4-BE49-F238E27FC236}">
                <a16:creationId xmlns:a16="http://schemas.microsoft.com/office/drawing/2014/main" id="{492E6A9D-7073-FF33-E785-2C765A381530}"/>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177800" indent="0">
              <a:buNone/>
            </a:pPr>
            <a:r>
              <a:rPr lang="en-US" dirty="0"/>
              <a:t>Here you must compile all the information you filtered in the previous step to obtain the solutions to your initial problem, as well as create a coherent intelligence product (report, conference, etc.) that allows you to explain the process you recently carried out clearly</a:t>
            </a:r>
          </a:p>
        </p:txBody>
      </p:sp>
      <p:pic>
        <p:nvPicPr>
          <p:cNvPr id="262" name="Google Shape;262;p44">
            <a:extLst>
              <a:ext uri="{FF2B5EF4-FFF2-40B4-BE49-F238E27FC236}">
                <a16:creationId xmlns:a16="http://schemas.microsoft.com/office/drawing/2014/main" id="{5A73857E-DCEC-01D8-54B2-587028A2714C}"/>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EFB8AF67-9CBD-D932-5311-1CF0470C41A2}"/>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3CDBC2C7-718D-BCDA-7BBD-724513695B96}"/>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F0ACB08D-1B75-C2C9-8DCB-795DBDA0D04F}"/>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45AA7441-5BEE-FAF2-9F1A-E8D6003FB2E2}"/>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78B88C8C-1DD1-F5A3-2429-325CA31D3081}"/>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0877332A-8F47-A539-D36C-8705E252CE2A}"/>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7986131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EEACC738-D424-0134-BBD2-244BF82E4121}"/>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45270A90-89D1-C4C7-ABB8-29CF0AD43014}"/>
              </a:ext>
            </a:extLst>
          </p:cNvPr>
          <p:cNvSpPr txBox="1">
            <a:spLocks noGrp="1"/>
          </p:cNvSpPr>
          <p:nvPr>
            <p:ph type="title"/>
          </p:nvPr>
        </p:nvSpPr>
        <p:spPr>
          <a:xfrm>
            <a:off x="704599" y="475488"/>
            <a:ext cx="566156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Dissemination of intelligence to the clients</a:t>
            </a:r>
          </a:p>
        </p:txBody>
      </p:sp>
      <p:sp>
        <p:nvSpPr>
          <p:cNvPr id="261" name="Google Shape;261;p44">
            <a:extLst>
              <a:ext uri="{FF2B5EF4-FFF2-40B4-BE49-F238E27FC236}">
                <a16:creationId xmlns:a16="http://schemas.microsoft.com/office/drawing/2014/main" id="{DD6C40DD-E45E-44AB-9CE3-7A955BC5971F}"/>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177800" indent="0">
              <a:buNone/>
            </a:pPr>
            <a:r>
              <a:rPr lang="en-US" dirty="0"/>
              <a:t>The final step. Here you must deliver the product you developed throughout the process to the stakeholders (individuals or groups) that requested it. This will help these people make informed and appropriate decisions when tackling the original problem.</a:t>
            </a:r>
          </a:p>
        </p:txBody>
      </p:sp>
      <p:pic>
        <p:nvPicPr>
          <p:cNvPr id="262" name="Google Shape;262;p44">
            <a:extLst>
              <a:ext uri="{FF2B5EF4-FFF2-40B4-BE49-F238E27FC236}">
                <a16:creationId xmlns:a16="http://schemas.microsoft.com/office/drawing/2014/main" id="{020BFFD3-D56E-CE61-DA47-DB12FC0FE66B}"/>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6FF29D36-B7B9-48B6-CF0D-B339D3783B4C}"/>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8E831EE3-123B-2FFB-923D-E0EEA8E23501}"/>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52A9A925-AD5A-5A23-3456-67D07571E1C4}"/>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12F10F58-4EB8-DC4E-621B-4C0277BE1400}"/>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D714E0D4-29F7-55EC-C28A-0F14B6E75C03}"/>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2799C653-F617-8298-485D-FD2E573A404C}"/>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0931203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EB0FEB11-95AC-7CB1-EC95-847B618C256F}"/>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73E2F966-0148-3D07-87E6-A7EBBD8A5F8A}"/>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OSINT Tools</a:t>
            </a:r>
          </a:p>
        </p:txBody>
      </p:sp>
      <p:sp>
        <p:nvSpPr>
          <p:cNvPr id="261" name="Google Shape;261;p44">
            <a:extLst>
              <a:ext uri="{FF2B5EF4-FFF2-40B4-BE49-F238E27FC236}">
                <a16:creationId xmlns:a16="http://schemas.microsoft.com/office/drawing/2014/main" id="{8CC5585B-DD46-F36E-1F06-C1637BF1D795}"/>
              </a:ext>
            </a:extLst>
          </p:cNvPr>
          <p:cNvSpPr txBox="1">
            <a:spLocks noGrp="1"/>
          </p:cNvSpPr>
          <p:nvPr>
            <p:ph type="body" idx="1"/>
          </p:nvPr>
        </p:nvSpPr>
        <p:spPr>
          <a:xfrm>
            <a:off x="4788799" y="1691464"/>
            <a:ext cx="4154309" cy="2728135"/>
          </a:xfrm>
          <a:prstGeom prst="rect">
            <a:avLst/>
          </a:prstGeom>
        </p:spPr>
        <p:txBody>
          <a:bodyPr spcFirstLastPara="1" wrap="square" lIns="91425" tIns="91425" rIns="91425" bIns="91425" anchor="t" anchorCtr="0">
            <a:noAutofit/>
          </a:bodyPr>
          <a:lstStyle/>
          <a:p>
            <a:pPr marL="285750" indent="-285750">
              <a:buClr>
                <a:srgbClr val="FFC000"/>
              </a:buClr>
              <a:buSzPts val="600"/>
            </a:pPr>
            <a:r>
              <a:rPr lang="en-US" b="1" dirty="0" err="1"/>
              <a:t>Maltego</a:t>
            </a:r>
            <a:r>
              <a:rPr lang="en-US" dirty="0"/>
              <a:t>: A powerful tool that can aggregate and visualize data from social media, emails, websites, and other online platforms. Useful for mapping relationships and networks.</a:t>
            </a:r>
            <a:endParaRPr lang="en-US" dirty="0">
              <a:solidFill>
                <a:srgbClr val="FFFFFF"/>
              </a:solidFill>
              <a:latin typeface="Cardo" panose="020B0604020202020204" charset="-79"/>
              <a:ea typeface="Cardo" panose="020B0604020202020204" charset="-79"/>
              <a:cs typeface="Cardo" panose="020B0604020202020204" charset="-79"/>
            </a:endParaRPr>
          </a:p>
          <a:p>
            <a:pPr marL="285750" indent="-285750">
              <a:buClr>
                <a:srgbClr val="FFC000"/>
              </a:buClr>
              <a:buSzPts val="600"/>
            </a:pPr>
            <a:r>
              <a:rPr lang="en-US" b="1" dirty="0" err="1"/>
              <a:t>theHarvester</a:t>
            </a:r>
            <a:r>
              <a:rPr lang="en-US" dirty="0"/>
              <a:t>: Collects emails, subdomains, and other information from a domain. Supports multiple sources like Bing, Google, and LinkedIn.</a:t>
            </a:r>
          </a:p>
          <a:p>
            <a:pPr marL="285750" indent="-285750">
              <a:buClr>
                <a:srgbClr val="FFC000"/>
              </a:buClr>
              <a:buSzPts val="600"/>
            </a:pPr>
            <a:r>
              <a:rPr lang="en-US" b="1" dirty="0" err="1"/>
              <a:t>TruthFinder</a:t>
            </a:r>
            <a:r>
              <a:rPr lang="en-US" dirty="0"/>
              <a:t>: Searches public records for background information, including addresses, social profiles, and criminal records.</a:t>
            </a:r>
            <a:endParaRPr lang="en-US" b="0" i="0" dirty="0">
              <a:solidFill>
                <a:srgbClr val="FFFFFF"/>
              </a:solidFill>
              <a:effectLst/>
              <a:latin typeface="Cardo" panose="020B0604020202020204" charset="-79"/>
              <a:ea typeface="Cardo" panose="020B0604020202020204" charset="-79"/>
              <a:cs typeface="Cardo" panose="020B0604020202020204" charset="-79"/>
            </a:endParaRPr>
          </a:p>
          <a:p>
            <a:pPr marL="285750" indent="-285750">
              <a:buClr>
                <a:srgbClr val="FFC000"/>
              </a:buClr>
              <a:buSzPts val="600"/>
            </a:pPr>
            <a:r>
              <a:rPr lang="en-US" b="0" i="0" dirty="0">
                <a:solidFill>
                  <a:srgbClr val="FFFFFF"/>
                </a:solidFill>
                <a:effectLst/>
                <a:latin typeface="Cardo" panose="020B0604020202020204" charset="-79"/>
                <a:ea typeface="Cardo" panose="020B0604020202020204" charset="-79"/>
                <a:cs typeface="Cardo" panose="020B0604020202020204" charset="-79"/>
              </a:rPr>
              <a:t>OSINT Framework</a:t>
            </a:r>
            <a:endParaRPr lang="en-US" dirty="0">
              <a:solidFill>
                <a:srgbClr val="FFFFFF"/>
              </a:solidFill>
              <a:latin typeface="Cardo" panose="020B0604020202020204" charset="-79"/>
              <a:ea typeface="Cardo" panose="020B0604020202020204" charset="-79"/>
              <a:cs typeface="Cardo" panose="020B0604020202020204" charset="-79"/>
            </a:endParaRPr>
          </a:p>
          <a:p>
            <a:pPr marL="285750" indent="-285750">
              <a:buClr>
                <a:srgbClr val="FFC000"/>
              </a:buClr>
              <a:buSzPts val="600"/>
            </a:pPr>
            <a:endParaRPr lang="en-US" dirty="0">
              <a:latin typeface="Cardo" panose="020B0604020202020204" charset="-79"/>
              <a:ea typeface="Cardo" panose="020B0604020202020204" charset="-79"/>
              <a:cs typeface="Cardo" panose="020B0604020202020204" charset="-79"/>
            </a:endParaRPr>
          </a:p>
        </p:txBody>
      </p:sp>
      <p:pic>
        <p:nvPicPr>
          <p:cNvPr id="262" name="Google Shape;262;p44">
            <a:extLst>
              <a:ext uri="{FF2B5EF4-FFF2-40B4-BE49-F238E27FC236}">
                <a16:creationId xmlns:a16="http://schemas.microsoft.com/office/drawing/2014/main" id="{20EDC4CF-0215-E5A1-1B42-479B3A025AC4}"/>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35F64544-A1DD-BFF7-1F47-A6C454392808}"/>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6F5A078E-272D-B668-7093-F6F85CD4A77F}"/>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BED8713D-19F0-ECE1-47F3-7886937D9B99}"/>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4BD4294C-CE51-E0BA-1BB1-F9F33B884548}"/>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7BF5083C-F625-5FD5-D185-0847C0C0908F}"/>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E9877794-BC01-D387-2E2C-80C935A09B7E}"/>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13031954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95">
          <a:extLst>
            <a:ext uri="{FF2B5EF4-FFF2-40B4-BE49-F238E27FC236}">
              <a16:creationId xmlns:a16="http://schemas.microsoft.com/office/drawing/2014/main" id="{7D800832-FE7F-D39D-07BB-CB033C0DABF5}"/>
            </a:ext>
          </a:extLst>
        </p:cNvPr>
        <p:cNvGrpSpPr/>
        <p:nvPr/>
      </p:nvGrpSpPr>
      <p:grpSpPr>
        <a:xfrm>
          <a:off x="0" y="0"/>
          <a:ext cx="0" cy="0"/>
          <a:chOff x="0" y="0"/>
          <a:chExt cx="0" cy="0"/>
        </a:xfrm>
      </p:grpSpPr>
      <p:sp>
        <p:nvSpPr>
          <p:cNvPr id="396" name="Google Shape;396;p33">
            <a:extLst>
              <a:ext uri="{FF2B5EF4-FFF2-40B4-BE49-F238E27FC236}">
                <a16:creationId xmlns:a16="http://schemas.microsoft.com/office/drawing/2014/main" id="{46871743-BFB1-8A5A-06F8-256DC467BDEE}"/>
              </a:ext>
            </a:extLst>
          </p:cNvPr>
          <p:cNvSpPr/>
          <p:nvPr/>
        </p:nvSpPr>
        <p:spPr>
          <a:xfrm>
            <a:off x="1339813" y="1228149"/>
            <a:ext cx="5873074" cy="2806923"/>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33">
            <a:extLst>
              <a:ext uri="{FF2B5EF4-FFF2-40B4-BE49-F238E27FC236}">
                <a16:creationId xmlns:a16="http://schemas.microsoft.com/office/drawing/2014/main" id="{FFC9B0C2-1410-A886-3D54-6A0C64238466}"/>
              </a:ext>
            </a:extLst>
          </p:cNvPr>
          <p:cNvGrpSpPr/>
          <p:nvPr/>
        </p:nvGrpSpPr>
        <p:grpSpPr>
          <a:xfrm rot="10800000">
            <a:off x="8057882" y="382596"/>
            <a:ext cx="288601" cy="1096693"/>
            <a:chOff x="1006700" y="2603975"/>
            <a:chExt cx="55450" cy="210700"/>
          </a:xfrm>
        </p:grpSpPr>
        <p:sp>
          <p:nvSpPr>
            <p:cNvPr id="401" name="Google Shape;401;p33">
              <a:extLst>
                <a:ext uri="{FF2B5EF4-FFF2-40B4-BE49-F238E27FC236}">
                  <a16:creationId xmlns:a16="http://schemas.microsoft.com/office/drawing/2014/main" id="{FD068D88-2D42-9C10-F9C4-1C417F8BAEC5}"/>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a:extLst>
                <a:ext uri="{FF2B5EF4-FFF2-40B4-BE49-F238E27FC236}">
                  <a16:creationId xmlns:a16="http://schemas.microsoft.com/office/drawing/2014/main" id="{22701BF1-3CB2-0B9B-820D-D4EEF2165058}"/>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a:extLst>
                <a:ext uri="{FF2B5EF4-FFF2-40B4-BE49-F238E27FC236}">
                  <a16:creationId xmlns:a16="http://schemas.microsoft.com/office/drawing/2014/main" id="{CF9BDCA9-8B27-5A90-9CDF-04F14D6A0E36}"/>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a:extLst>
                <a:ext uri="{FF2B5EF4-FFF2-40B4-BE49-F238E27FC236}">
                  <a16:creationId xmlns:a16="http://schemas.microsoft.com/office/drawing/2014/main" id="{7928E6E9-91C4-BDA3-1483-7554E0648DEB}"/>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a:extLst>
                <a:ext uri="{FF2B5EF4-FFF2-40B4-BE49-F238E27FC236}">
                  <a16:creationId xmlns:a16="http://schemas.microsoft.com/office/drawing/2014/main" id="{F5A5AB6E-5DD8-F36B-927C-AD418F6F801C}"/>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a:extLst>
                <a:ext uri="{FF2B5EF4-FFF2-40B4-BE49-F238E27FC236}">
                  <a16:creationId xmlns:a16="http://schemas.microsoft.com/office/drawing/2014/main" id="{96D72A50-4C93-95FC-7FB7-C25DACD6CE5E}"/>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a:extLst>
              <a:ext uri="{FF2B5EF4-FFF2-40B4-BE49-F238E27FC236}">
                <a16:creationId xmlns:a16="http://schemas.microsoft.com/office/drawing/2014/main" id="{92136F59-3C0F-AAA3-9146-994E968F8903}"/>
              </a:ext>
            </a:extLst>
          </p:cNvPr>
          <p:cNvGrpSpPr/>
          <p:nvPr/>
        </p:nvGrpSpPr>
        <p:grpSpPr>
          <a:xfrm>
            <a:off x="558602" y="508321"/>
            <a:ext cx="781224" cy="726909"/>
            <a:chOff x="827350" y="3629733"/>
            <a:chExt cx="1431600" cy="1332067"/>
          </a:xfrm>
        </p:grpSpPr>
        <p:sp>
          <p:nvSpPr>
            <p:cNvPr id="408" name="Google Shape;408;p33">
              <a:extLst>
                <a:ext uri="{FF2B5EF4-FFF2-40B4-BE49-F238E27FC236}">
                  <a16:creationId xmlns:a16="http://schemas.microsoft.com/office/drawing/2014/main" id="{9520DCC0-BEC5-A3B8-7075-BF7BA51ECAB5}"/>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a:extLst>
                <a:ext uri="{FF2B5EF4-FFF2-40B4-BE49-F238E27FC236}">
                  <a16:creationId xmlns:a16="http://schemas.microsoft.com/office/drawing/2014/main" id="{342849C8-A1A5-7673-01B5-918184EBBA42}"/>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a:extLst>
                <a:ext uri="{FF2B5EF4-FFF2-40B4-BE49-F238E27FC236}">
                  <a16:creationId xmlns:a16="http://schemas.microsoft.com/office/drawing/2014/main" id="{A1BBB523-4EAE-FFD0-A289-DBC128DC4172}"/>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a:extLst>
              <a:ext uri="{FF2B5EF4-FFF2-40B4-BE49-F238E27FC236}">
                <a16:creationId xmlns:a16="http://schemas.microsoft.com/office/drawing/2014/main" id="{7E02F6DC-BE70-7C4C-29FD-F8163F4AA0FD}"/>
              </a:ext>
            </a:extLst>
          </p:cNvPr>
          <p:cNvGrpSpPr/>
          <p:nvPr/>
        </p:nvGrpSpPr>
        <p:grpSpPr>
          <a:xfrm>
            <a:off x="1387564" y="321673"/>
            <a:ext cx="356325" cy="331552"/>
            <a:chOff x="827350" y="3629733"/>
            <a:chExt cx="1431600" cy="1332067"/>
          </a:xfrm>
        </p:grpSpPr>
        <p:sp>
          <p:nvSpPr>
            <p:cNvPr id="412" name="Google Shape;412;p33">
              <a:extLst>
                <a:ext uri="{FF2B5EF4-FFF2-40B4-BE49-F238E27FC236}">
                  <a16:creationId xmlns:a16="http://schemas.microsoft.com/office/drawing/2014/main" id="{C1AFE7D5-C7E8-AD48-45A3-DF390AF8D2C9}"/>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a:extLst>
                <a:ext uri="{FF2B5EF4-FFF2-40B4-BE49-F238E27FC236}">
                  <a16:creationId xmlns:a16="http://schemas.microsoft.com/office/drawing/2014/main" id="{FBB76699-09A7-60D4-E752-A0D43093DA34}"/>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a:extLst>
                <a:ext uri="{FF2B5EF4-FFF2-40B4-BE49-F238E27FC236}">
                  <a16:creationId xmlns:a16="http://schemas.microsoft.com/office/drawing/2014/main" id="{34439365-0D3D-5C0D-ED89-D6F38753948F}"/>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a:extLst>
              <a:ext uri="{FF2B5EF4-FFF2-40B4-BE49-F238E27FC236}">
                <a16:creationId xmlns:a16="http://schemas.microsoft.com/office/drawing/2014/main" id="{11463ECA-6463-D833-F354-EBD8C5E474C5}"/>
              </a:ext>
            </a:extLst>
          </p:cNvPr>
          <p:cNvGrpSpPr/>
          <p:nvPr/>
        </p:nvGrpSpPr>
        <p:grpSpPr>
          <a:xfrm>
            <a:off x="7535601" y="3848738"/>
            <a:ext cx="895180" cy="832942"/>
            <a:chOff x="827350" y="3629733"/>
            <a:chExt cx="1431600" cy="1332067"/>
          </a:xfrm>
        </p:grpSpPr>
        <p:sp>
          <p:nvSpPr>
            <p:cNvPr id="416" name="Google Shape;416;p33">
              <a:extLst>
                <a:ext uri="{FF2B5EF4-FFF2-40B4-BE49-F238E27FC236}">
                  <a16:creationId xmlns:a16="http://schemas.microsoft.com/office/drawing/2014/main" id="{A75B0077-1503-05C5-53F2-CE66CABD8576}"/>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a:extLst>
                <a:ext uri="{FF2B5EF4-FFF2-40B4-BE49-F238E27FC236}">
                  <a16:creationId xmlns:a16="http://schemas.microsoft.com/office/drawing/2014/main" id="{B00BCEFE-7931-46AF-88D7-6C6D9E494569}"/>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a:extLst>
                <a:ext uri="{FF2B5EF4-FFF2-40B4-BE49-F238E27FC236}">
                  <a16:creationId xmlns:a16="http://schemas.microsoft.com/office/drawing/2014/main" id="{843F5F88-45D6-5517-5FBC-51DB0DEFF97D}"/>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a:extLst>
              <a:ext uri="{FF2B5EF4-FFF2-40B4-BE49-F238E27FC236}">
                <a16:creationId xmlns:a16="http://schemas.microsoft.com/office/drawing/2014/main" id="{F23B22B1-3030-6331-C067-585811496EFD}"/>
              </a:ext>
            </a:extLst>
          </p:cNvPr>
          <p:cNvGrpSpPr/>
          <p:nvPr/>
        </p:nvGrpSpPr>
        <p:grpSpPr>
          <a:xfrm>
            <a:off x="7902683" y="2980240"/>
            <a:ext cx="598982" cy="557337"/>
            <a:chOff x="827350" y="3629733"/>
            <a:chExt cx="1431600" cy="1332067"/>
          </a:xfrm>
        </p:grpSpPr>
        <p:sp>
          <p:nvSpPr>
            <p:cNvPr id="420" name="Google Shape;420;p33">
              <a:extLst>
                <a:ext uri="{FF2B5EF4-FFF2-40B4-BE49-F238E27FC236}">
                  <a16:creationId xmlns:a16="http://schemas.microsoft.com/office/drawing/2014/main" id="{4E0105AC-56EF-2A00-0F20-DBF340222A33}"/>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a:extLst>
                <a:ext uri="{FF2B5EF4-FFF2-40B4-BE49-F238E27FC236}">
                  <a16:creationId xmlns:a16="http://schemas.microsoft.com/office/drawing/2014/main" id="{25716485-7E75-7E12-261C-304F0A86523A}"/>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a:extLst>
                <a:ext uri="{FF2B5EF4-FFF2-40B4-BE49-F238E27FC236}">
                  <a16:creationId xmlns:a16="http://schemas.microsoft.com/office/drawing/2014/main" id="{8A4A522B-60CA-E08C-BF3C-F7C4426562CF}"/>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a:extLst>
              <a:ext uri="{FF2B5EF4-FFF2-40B4-BE49-F238E27FC236}">
                <a16:creationId xmlns:a16="http://schemas.microsoft.com/office/drawing/2014/main" id="{781E17BC-FA96-A0F2-4B9C-19D77468FB66}"/>
              </a:ext>
            </a:extLst>
          </p:cNvPr>
          <p:cNvGrpSpPr/>
          <p:nvPr/>
        </p:nvGrpSpPr>
        <p:grpSpPr>
          <a:xfrm>
            <a:off x="6634531" y="4239131"/>
            <a:ext cx="464268" cy="431989"/>
            <a:chOff x="827350" y="3629733"/>
            <a:chExt cx="1431600" cy="1332067"/>
          </a:xfrm>
        </p:grpSpPr>
        <p:sp>
          <p:nvSpPr>
            <p:cNvPr id="424" name="Google Shape;424;p33">
              <a:extLst>
                <a:ext uri="{FF2B5EF4-FFF2-40B4-BE49-F238E27FC236}">
                  <a16:creationId xmlns:a16="http://schemas.microsoft.com/office/drawing/2014/main" id="{4ABF8DC2-8C18-4A40-BCAB-650784B78CD6}"/>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a:extLst>
                <a:ext uri="{FF2B5EF4-FFF2-40B4-BE49-F238E27FC236}">
                  <a16:creationId xmlns:a16="http://schemas.microsoft.com/office/drawing/2014/main" id="{4800CF0C-6FC4-192C-0D08-7458931C8F9A}"/>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a:extLst>
                <a:ext uri="{FF2B5EF4-FFF2-40B4-BE49-F238E27FC236}">
                  <a16:creationId xmlns:a16="http://schemas.microsoft.com/office/drawing/2014/main" id="{07644ABA-CF3C-6E5F-71B6-11A9319E3324}"/>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a:extLst>
              <a:ext uri="{FF2B5EF4-FFF2-40B4-BE49-F238E27FC236}">
                <a16:creationId xmlns:a16="http://schemas.microsoft.com/office/drawing/2014/main" id="{E97D2091-0AFC-AE27-FA5D-BC8E9268E5E6}"/>
              </a:ext>
            </a:extLst>
          </p:cNvPr>
          <p:cNvGrpSpPr/>
          <p:nvPr/>
        </p:nvGrpSpPr>
        <p:grpSpPr>
          <a:xfrm rot="5400000">
            <a:off x="962657" y="3906771"/>
            <a:ext cx="288601" cy="1096693"/>
            <a:chOff x="1006700" y="2603975"/>
            <a:chExt cx="55450" cy="210700"/>
          </a:xfrm>
        </p:grpSpPr>
        <p:sp>
          <p:nvSpPr>
            <p:cNvPr id="428" name="Google Shape;428;p33">
              <a:extLst>
                <a:ext uri="{FF2B5EF4-FFF2-40B4-BE49-F238E27FC236}">
                  <a16:creationId xmlns:a16="http://schemas.microsoft.com/office/drawing/2014/main" id="{D80F2DA2-EA7B-8F05-ADE6-BDE3D945E3D9}"/>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a:extLst>
                <a:ext uri="{FF2B5EF4-FFF2-40B4-BE49-F238E27FC236}">
                  <a16:creationId xmlns:a16="http://schemas.microsoft.com/office/drawing/2014/main" id="{08C64A43-C0D7-F535-C136-C8D5A33A51BF}"/>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a:extLst>
                <a:ext uri="{FF2B5EF4-FFF2-40B4-BE49-F238E27FC236}">
                  <a16:creationId xmlns:a16="http://schemas.microsoft.com/office/drawing/2014/main" id="{823AA6DA-C2A5-A1FC-9552-CBCC5ECA8397}"/>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a:extLst>
                <a:ext uri="{FF2B5EF4-FFF2-40B4-BE49-F238E27FC236}">
                  <a16:creationId xmlns:a16="http://schemas.microsoft.com/office/drawing/2014/main" id="{297EB0B1-FC20-B05B-21F3-D57C2AB1CFEF}"/>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a:extLst>
                <a:ext uri="{FF2B5EF4-FFF2-40B4-BE49-F238E27FC236}">
                  <a16:creationId xmlns:a16="http://schemas.microsoft.com/office/drawing/2014/main" id="{80B32142-8875-2A54-2C44-C9B4818A2624}"/>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a:extLst>
                <a:ext uri="{FF2B5EF4-FFF2-40B4-BE49-F238E27FC236}">
                  <a16:creationId xmlns:a16="http://schemas.microsoft.com/office/drawing/2014/main" id="{9C07ED05-E46A-304E-6D60-68429E05567B}"/>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itle 4">
            <a:extLst>
              <a:ext uri="{FF2B5EF4-FFF2-40B4-BE49-F238E27FC236}">
                <a16:creationId xmlns:a16="http://schemas.microsoft.com/office/drawing/2014/main" id="{D132D27D-20FE-656B-EC6F-C1B79E68456D}"/>
              </a:ext>
            </a:extLst>
          </p:cNvPr>
          <p:cNvSpPr>
            <a:spLocks noGrp="1"/>
          </p:cNvSpPr>
          <p:nvPr>
            <p:ph type="title" idx="2"/>
          </p:nvPr>
        </p:nvSpPr>
        <p:spPr>
          <a:xfrm>
            <a:off x="1581247" y="1479289"/>
            <a:ext cx="5426772" cy="2156880"/>
          </a:xfrm>
        </p:spPr>
        <p:txBody>
          <a:bodyPr/>
          <a:lstStyle/>
          <a:p>
            <a:r>
              <a:rPr kumimoji="0" lang="en-US" sz="4400" b="0" i="0" u="none" strike="noStrike" kern="0" cap="none" spc="0" normalizeH="0" baseline="0" noProof="0" dirty="0">
                <a:ln>
                  <a:noFill/>
                </a:ln>
                <a:solidFill>
                  <a:srgbClr val="FFFFFF"/>
                </a:solidFill>
                <a:effectLst/>
                <a:uLnTx/>
                <a:uFillTx/>
                <a:latin typeface="Audiowide"/>
                <a:sym typeface="Audiowide"/>
              </a:rPr>
              <a:t>The Way Forward</a:t>
            </a:r>
            <a:r>
              <a:rPr kumimoji="0" lang="en-US" sz="3700" b="0" i="0" u="none" strike="noStrike" kern="0" cap="none" spc="0" normalizeH="0" baseline="0" noProof="0" dirty="0">
                <a:ln>
                  <a:noFill/>
                </a:ln>
                <a:solidFill>
                  <a:schemeClr val="bg1"/>
                </a:solidFill>
                <a:effectLst/>
                <a:uLnTx/>
                <a:uFillTx/>
                <a:latin typeface="Audiowide"/>
                <a:sym typeface="Audiowide"/>
              </a:rPr>
              <a:t>:</a:t>
            </a:r>
            <a:br>
              <a:rPr kumimoji="0" lang="en-US" sz="3700" b="0" i="0" u="none" strike="noStrike" kern="0" cap="none" spc="0" normalizeH="0" baseline="0" noProof="0" dirty="0">
                <a:ln>
                  <a:noFill/>
                </a:ln>
                <a:solidFill>
                  <a:srgbClr val="51AFDB"/>
                </a:solidFill>
                <a:effectLst/>
                <a:uLnTx/>
                <a:uFillTx/>
                <a:latin typeface="Audiowide"/>
                <a:sym typeface="Audiowide"/>
              </a:rPr>
            </a:br>
            <a:r>
              <a:rPr kumimoji="0" lang="en-US" sz="3700" b="0" i="0" u="none" strike="noStrike" kern="0" cap="none" spc="0" normalizeH="0" baseline="0" noProof="0" dirty="0">
                <a:ln>
                  <a:noFill/>
                </a:ln>
                <a:solidFill>
                  <a:srgbClr val="51AFDB"/>
                </a:solidFill>
                <a:effectLst/>
                <a:uLnTx/>
                <a:uFillTx/>
                <a:latin typeface="Audiowide"/>
                <a:sym typeface="Audiowide"/>
              </a:rPr>
              <a:t>Specialization and Certifications</a:t>
            </a:r>
            <a:endParaRPr lang="en-NG" dirty="0"/>
          </a:p>
        </p:txBody>
      </p:sp>
    </p:spTree>
    <p:extLst>
      <p:ext uri="{BB962C8B-B14F-4D97-AF65-F5344CB8AC3E}">
        <p14:creationId xmlns:p14="http://schemas.microsoft.com/office/powerpoint/2010/main" val="3751745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E06CF-DA00-3E92-C81B-493866B546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BA3227-04F4-E119-CCB1-07BD1479376E}"/>
              </a:ext>
            </a:extLst>
          </p:cNvPr>
          <p:cNvSpPr>
            <a:spLocks noGrp="1"/>
          </p:cNvSpPr>
          <p:nvPr>
            <p:ph type="title"/>
          </p:nvPr>
        </p:nvSpPr>
        <p:spPr>
          <a:xfrm>
            <a:off x="704600" y="475487"/>
            <a:ext cx="4853238" cy="1215977"/>
          </a:xfrm>
        </p:spPr>
        <p:txBody>
          <a:bodyPr/>
          <a:lstStyle/>
          <a:p>
            <a:r>
              <a:rPr lang="en-US" dirty="0"/>
              <a:t>Specialization and Certifications</a:t>
            </a:r>
            <a:endParaRPr lang="en-NG" dirty="0"/>
          </a:p>
        </p:txBody>
      </p:sp>
      <p:sp>
        <p:nvSpPr>
          <p:cNvPr id="3" name="Text Placeholder 2">
            <a:extLst>
              <a:ext uri="{FF2B5EF4-FFF2-40B4-BE49-F238E27FC236}">
                <a16:creationId xmlns:a16="http://schemas.microsoft.com/office/drawing/2014/main" id="{F0874DC5-97A3-C5CF-BB81-54D41D140294}"/>
              </a:ext>
            </a:extLst>
          </p:cNvPr>
          <p:cNvSpPr>
            <a:spLocks noGrp="1"/>
          </p:cNvSpPr>
          <p:nvPr>
            <p:ph type="body" idx="1"/>
          </p:nvPr>
        </p:nvSpPr>
        <p:spPr>
          <a:xfrm>
            <a:off x="541543" y="1691464"/>
            <a:ext cx="4266201" cy="3394886"/>
          </a:xfrm>
        </p:spPr>
        <p:txBody>
          <a:bodyPr/>
          <a:lstStyle/>
          <a:p>
            <a:pPr marL="177800" indent="0">
              <a:buNone/>
            </a:pPr>
            <a:r>
              <a:rPr lang="en-US" b="1" dirty="0"/>
              <a:t>1. General Cybersecurity Fundamentals:</a:t>
            </a:r>
          </a:p>
          <a:p>
            <a:pPr>
              <a:buFont typeface="Arial" panose="020B0604020202020204" pitchFamily="34" charset="0"/>
              <a:buChar char="•"/>
            </a:pPr>
            <a:r>
              <a:rPr lang="en-US" b="1" dirty="0"/>
              <a:t>CompTIA Security+</a:t>
            </a:r>
            <a:endParaRPr lang="en-US" dirty="0"/>
          </a:p>
          <a:p>
            <a:pPr marL="742950" lvl="1" indent="-285750">
              <a:buFont typeface="Arial" panose="020B0604020202020204" pitchFamily="34" charset="0"/>
              <a:buChar char="•"/>
            </a:pPr>
            <a:r>
              <a:rPr lang="en-US" i="1" dirty="0"/>
              <a:t>Overview:</a:t>
            </a:r>
            <a:r>
              <a:rPr lang="en-US" dirty="0"/>
              <a:t> Covers general cybersecurity concepts, including network security, threats, vulnerabilities, and risk management.</a:t>
            </a:r>
          </a:p>
          <a:p>
            <a:pPr marL="742950" lvl="1" indent="-285750">
              <a:buFont typeface="Arial" panose="020B0604020202020204" pitchFamily="34" charset="0"/>
              <a:buChar char="•"/>
            </a:pPr>
            <a:r>
              <a:rPr lang="en-US" i="1" dirty="0"/>
              <a:t>Ideal For:</a:t>
            </a:r>
            <a:r>
              <a:rPr lang="en-US" dirty="0"/>
              <a:t> Beginners looking for a broad foundation in cybersecurity.</a:t>
            </a:r>
          </a:p>
          <a:p>
            <a:pPr marL="742950" lvl="1" indent="-285750">
              <a:buFont typeface="Arial" panose="020B0604020202020204" pitchFamily="34" charset="0"/>
              <a:buChar char="•"/>
            </a:pPr>
            <a:endParaRPr lang="en-US" dirty="0"/>
          </a:p>
          <a:p>
            <a:pPr>
              <a:buFont typeface="Arial" panose="020B0604020202020204" pitchFamily="34" charset="0"/>
              <a:buChar char="•"/>
            </a:pPr>
            <a:r>
              <a:rPr lang="en-US" b="1" dirty="0"/>
              <a:t>ISC² Certified in Cybersecurity (CC)</a:t>
            </a:r>
            <a:endParaRPr lang="en-US" dirty="0"/>
          </a:p>
          <a:p>
            <a:pPr marL="742950" lvl="1" indent="-285750">
              <a:buFont typeface="Arial" panose="020B0604020202020204" pitchFamily="34" charset="0"/>
              <a:buChar char="•"/>
            </a:pPr>
            <a:r>
              <a:rPr lang="en-US" i="1" dirty="0"/>
              <a:t>Overview:</a:t>
            </a:r>
            <a:r>
              <a:rPr lang="en-US" dirty="0"/>
              <a:t> Focuses on security principles, controls, and concepts essential for all cybersecurity roles.</a:t>
            </a:r>
          </a:p>
          <a:p>
            <a:pPr marL="742950" lvl="1" indent="-285750">
              <a:buFont typeface="Arial" panose="020B0604020202020204" pitchFamily="34" charset="0"/>
              <a:buChar char="•"/>
            </a:pPr>
            <a:r>
              <a:rPr lang="en-US" i="1" dirty="0"/>
              <a:t>Ideal For:</a:t>
            </a:r>
            <a:r>
              <a:rPr lang="en-US" dirty="0"/>
              <a:t> Those new to cybersecurity and considering the CISSP later.</a:t>
            </a:r>
          </a:p>
        </p:txBody>
      </p:sp>
      <p:sp>
        <p:nvSpPr>
          <p:cNvPr id="4" name="Text Placeholder 2">
            <a:extLst>
              <a:ext uri="{FF2B5EF4-FFF2-40B4-BE49-F238E27FC236}">
                <a16:creationId xmlns:a16="http://schemas.microsoft.com/office/drawing/2014/main" id="{88ACC0E2-0567-A985-439A-59EA7B0CCF67}"/>
              </a:ext>
            </a:extLst>
          </p:cNvPr>
          <p:cNvSpPr txBox="1">
            <a:spLocks/>
          </p:cNvSpPr>
          <p:nvPr/>
        </p:nvSpPr>
        <p:spPr>
          <a:xfrm>
            <a:off x="4572000" y="1691464"/>
            <a:ext cx="4644820" cy="32162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00000"/>
              </a:lnSpc>
              <a:spcBef>
                <a:spcPts val="0"/>
              </a:spcBef>
              <a:spcAft>
                <a:spcPts val="0"/>
              </a:spcAft>
              <a:buClr>
                <a:schemeClr val="lt1"/>
              </a:buClr>
              <a:buSzPts val="800"/>
              <a:buFont typeface="Open Sans"/>
              <a:buChar char="●"/>
              <a:defRPr sz="1400" b="0" i="0" u="none" strike="noStrike" cap="none">
                <a:solidFill>
                  <a:schemeClr val="lt1"/>
                </a:solidFill>
                <a:latin typeface="Karla"/>
                <a:ea typeface="Karla"/>
                <a:cs typeface="Karla"/>
                <a:sym typeface="Karla"/>
              </a:defRPr>
            </a:lvl1pPr>
            <a:lvl2pPr marL="914400" marR="0" lvl="1" indent="-279400" algn="l" rtl="0">
              <a:lnSpc>
                <a:spcPct val="100000"/>
              </a:lnSpc>
              <a:spcBef>
                <a:spcPts val="0"/>
              </a:spcBef>
              <a:spcAft>
                <a:spcPts val="0"/>
              </a:spcAft>
              <a:buClr>
                <a:srgbClr val="999999"/>
              </a:buClr>
              <a:buSzPts val="800"/>
              <a:buFont typeface="Open Sans"/>
              <a:buChar char="○"/>
              <a:defRPr sz="1400" b="0" i="0" u="none" strike="noStrike" cap="none">
                <a:solidFill>
                  <a:schemeClr val="lt1"/>
                </a:solidFill>
                <a:latin typeface="Karla"/>
                <a:ea typeface="Karla"/>
                <a:cs typeface="Karla"/>
                <a:sym typeface="Karla"/>
              </a:defRPr>
            </a:lvl2pPr>
            <a:lvl3pPr marL="1371600" marR="0" lvl="2" indent="-279400" algn="l" rtl="0">
              <a:lnSpc>
                <a:spcPct val="100000"/>
              </a:lnSpc>
              <a:spcBef>
                <a:spcPts val="0"/>
              </a:spcBef>
              <a:spcAft>
                <a:spcPts val="0"/>
              </a:spcAft>
              <a:buClr>
                <a:srgbClr val="999999"/>
              </a:buClr>
              <a:buSzPts val="800"/>
              <a:buFont typeface="Open Sans"/>
              <a:buChar char="■"/>
              <a:defRPr sz="1400" b="0" i="0" u="none" strike="noStrike" cap="none">
                <a:solidFill>
                  <a:schemeClr val="lt1"/>
                </a:solidFill>
                <a:latin typeface="Karla"/>
                <a:ea typeface="Karla"/>
                <a:cs typeface="Karla"/>
                <a:sym typeface="Karla"/>
              </a:defRPr>
            </a:lvl3pPr>
            <a:lvl4pPr marL="1828800" marR="0" lvl="3" indent="-279400" algn="l" rtl="0">
              <a:lnSpc>
                <a:spcPct val="100000"/>
              </a:lnSpc>
              <a:spcBef>
                <a:spcPts val="0"/>
              </a:spcBef>
              <a:spcAft>
                <a:spcPts val="0"/>
              </a:spcAft>
              <a:buClr>
                <a:srgbClr val="999999"/>
              </a:buClr>
              <a:buSzPts val="800"/>
              <a:buFont typeface="Open Sans"/>
              <a:buChar char="●"/>
              <a:defRPr sz="1400" b="0" i="0" u="none" strike="noStrike" cap="none">
                <a:solidFill>
                  <a:schemeClr val="lt1"/>
                </a:solidFill>
                <a:latin typeface="Karla"/>
                <a:ea typeface="Karla"/>
                <a:cs typeface="Karla"/>
                <a:sym typeface="Karla"/>
              </a:defRPr>
            </a:lvl4pPr>
            <a:lvl5pPr marL="2286000" marR="0" lvl="4" indent="-304800" algn="l" rtl="0">
              <a:lnSpc>
                <a:spcPct val="100000"/>
              </a:lnSpc>
              <a:spcBef>
                <a:spcPts val="0"/>
              </a:spcBef>
              <a:spcAft>
                <a:spcPts val="0"/>
              </a:spcAft>
              <a:buClr>
                <a:srgbClr val="999999"/>
              </a:buClr>
              <a:buSzPts val="1200"/>
              <a:buFont typeface="Open Sans"/>
              <a:buChar char="○"/>
              <a:defRPr sz="1400" b="0" i="0" u="none" strike="noStrike" cap="none">
                <a:solidFill>
                  <a:schemeClr val="lt1"/>
                </a:solidFill>
                <a:latin typeface="Karla"/>
                <a:ea typeface="Karla"/>
                <a:cs typeface="Karla"/>
                <a:sym typeface="Karla"/>
              </a:defRPr>
            </a:lvl5pPr>
            <a:lvl6pPr marL="2743200" marR="0" lvl="5" indent="-304800" algn="l" rtl="0">
              <a:lnSpc>
                <a:spcPct val="100000"/>
              </a:lnSpc>
              <a:spcBef>
                <a:spcPts val="0"/>
              </a:spcBef>
              <a:spcAft>
                <a:spcPts val="0"/>
              </a:spcAft>
              <a:buClr>
                <a:srgbClr val="999999"/>
              </a:buClr>
              <a:buSzPts val="1200"/>
              <a:buFont typeface="Open Sans"/>
              <a:buChar char="■"/>
              <a:defRPr sz="1400" b="0" i="0" u="none" strike="noStrike" cap="none">
                <a:solidFill>
                  <a:schemeClr val="lt1"/>
                </a:solidFill>
                <a:latin typeface="Karla"/>
                <a:ea typeface="Karla"/>
                <a:cs typeface="Karla"/>
                <a:sym typeface="Karla"/>
              </a:defRPr>
            </a:lvl6pPr>
            <a:lvl7pPr marL="3200400" marR="0" lvl="6" indent="-273050" algn="l" rtl="0">
              <a:lnSpc>
                <a:spcPct val="100000"/>
              </a:lnSpc>
              <a:spcBef>
                <a:spcPts val="0"/>
              </a:spcBef>
              <a:spcAft>
                <a:spcPts val="0"/>
              </a:spcAft>
              <a:buClr>
                <a:srgbClr val="999999"/>
              </a:buClr>
              <a:buSzPts val="700"/>
              <a:buFont typeface="Open Sans"/>
              <a:buChar char="●"/>
              <a:defRPr sz="1400" b="0" i="0" u="none" strike="noStrike" cap="none">
                <a:solidFill>
                  <a:schemeClr val="lt1"/>
                </a:solidFill>
                <a:latin typeface="Karla"/>
                <a:ea typeface="Karla"/>
                <a:cs typeface="Karla"/>
                <a:sym typeface="Karla"/>
              </a:defRPr>
            </a:lvl7pPr>
            <a:lvl8pPr marL="3657600" marR="0" lvl="7" indent="-273050" algn="l" rtl="0">
              <a:lnSpc>
                <a:spcPct val="100000"/>
              </a:lnSpc>
              <a:spcBef>
                <a:spcPts val="0"/>
              </a:spcBef>
              <a:spcAft>
                <a:spcPts val="0"/>
              </a:spcAft>
              <a:buClr>
                <a:srgbClr val="999999"/>
              </a:buClr>
              <a:buSzPts val="700"/>
              <a:buFont typeface="Open Sans"/>
              <a:buChar char="○"/>
              <a:defRPr sz="1400" b="0" i="0" u="none" strike="noStrike" cap="none">
                <a:solidFill>
                  <a:schemeClr val="lt1"/>
                </a:solidFill>
                <a:latin typeface="Karla"/>
                <a:ea typeface="Karla"/>
                <a:cs typeface="Karla"/>
                <a:sym typeface="Karla"/>
              </a:defRPr>
            </a:lvl8pPr>
            <a:lvl9pPr marL="4114800" marR="0" lvl="8" indent="-266700" algn="l" rtl="0">
              <a:lnSpc>
                <a:spcPct val="100000"/>
              </a:lnSpc>
              <a:spcBef>
                <a:spcPts val="0"/>
              </a:spcBef>
              <a:spcAft>
                <a:spcPts val="0"/>
              </a:spcAft>
              <a:buClr>
                <a:srgbClr val="999999"/>
              </a:buClr>
              <a:buSzPts val="600"/>
              <a:buFont typeface="Open Sans"/>
              <a:buChar char="■"/>
              <a:defRPr sz="1400" b="0" i="0" u="none" strike="noStrike" cap="none">
                <a:solidFill>
                  <a:schemeClr val="lt1"/>
                </a:solidFill>
                <a:latin typeface="Karla"/>
                <a:ea typeface="Karla"/>
                <a:cs typeface="Karla"/>
                <a:sym typeface="Karla"/>
              </a:defRPr>
            </a:lvl9pPr>
          </a:lstStyle>
          <a:p>
            <a:pPr marL="177800" indent="0">
              <a:buNone/>
            </a:pPr>
            <a:r>
              <a:rPr lang="en-US" b="1" dirty="0"/>
              <a:t>2. Network Security:</a:t>
            </a:r>
          </a:p>
          <a:p>
            <a:pPr>
              <a:buFont typeface="Arial" panose="020B0604020202020204" pitchFamily="34" charset="0"/>
              <a:buChar char="•"/>
            </a:pPr>
            <a:r>
              <a:rPr lang="en-US" b="1" dirty="0"/>
              <a:t>CompTIA Network+</a:t>
            </a:r>
            <a:endParaRPr lang="en-US" dirty="0"/>
          </a:p>
          <a:p>
            <a:pPr marL="742950" lvl="1" indent="-285750">
              <a:buFont typeface="Arial" panose="020B0604020202020204" pitchFamily="34" charset="0"/>
              <a:buChar char="•"/>
            </a:pPr>
            <a:r>
              <a:rPr lang="en-US" i="1" dirty="0"/>
              <a:t>Overview:</a:t>
            </a:r>
            <a:r>
              <a:rPr lang="en-US" dirty="0"/>
              <a:t> Provides foundational knowledge on networking concepts, protocols, and troubleshooting – important for understanding network-based attacks and defenses.</a:t>
            </a:r>
          </a:p>
          <a:p>
            <a:pPr marL="742950" lvl="1" indent="-285750">
              <a:buFont typeface="Arial" panose="020B0604020202020204" pitchFamily="34" charset="0"/>
              <a:buChar char="•"/>
            </a:pPr>
            <a:r>
              <a:rPr lang="en-US" i="1" dirty="0"/>
              <a:t>Ideal For:</a:t>
            </a:r>
            <a:r>
              <a:rPr lang="en-US" dirty="0"/>
              <a:t> Beginners interested in networking aspects of cybersecurity.</a:t>
            </a:r>
          </a:p>
          <a:p>
            <a:pPr>
              <a:buFont typeface="Arial" panose="020B0604020202020204" pitchFamily="34" charset="0"/>
              <a:buChar char="•"/>
            </a:pPr>
            <a:r>
              <a:rPr lang="en-US" b="1" dirty="0"/>
              <a:t>Cisco Certified </a:t>
            </a:r>
            <a:r>
              <a:rPr lang="en-US" b="1" dirty="0" err="1"/>
              <a:t>CyberOps</a:t>
            </a:r>
            <a:r>
              <a:rPr lang="en-US" b="1" dirty="0"/>
              <a:t> Associate</a:t>
            </a:r>
            <a:endParaRPr lang="en-US" dirty="0"/>
          </a:p>
          <a:p>
            <a:pPr marL="742950" lvl="1" indent="-285750">
              <a:buFont typeface="Arial" panose="020B0604020202020204" pitchFamily="34" charset="0"/>
              <a:buChar char="•"/>
            </a:pPr>
            <a:r>
              <a:rPr lang="en-US" i="1" dirty="0"/>
              <a:t>Overview:</a:t>
            </a:r>
            <a:r>
              <a:rPr lang="en-US" dirty="0"/>
              <a:t> Focuses on network security fundamentals, security monitoring, and incident response.</a:t>
            </a:r>
          </a:p>
          <a:p>
            <a:pPr marL="742950" lvl="1" indent="-285750">
              <a:buFont typeface="Arial" panose="020B0604020202020204" pitchFamily="34" charset="0"/>
              <a:buChar char="•"/>
            </a:pPr>
            <a:r>
              <a:rPr lang="en-US" i="1" dirty="0"/>
              <a:t>Ideal For:</a:t>
            </a:r>
            <a:r>
              <a:rPr lang="en-US" dirty="0"/>
              <a:t> Those interested in security operations and network monitoring.</a:t>
            </a:r>
          </a:p>
        </p:txBody>
      </p:sp>
    </p:spTree>
    <p:extLst>
      <p:ext uri="{BB962C8B-B14F-4D97-AF65-F5344CB8AC3E}">
        <p14:creationId xmlns:p14="http://schemas.microsoft.com/office/powerpoint/2010/main" val="16973834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00749-233A-C12A-E023-4C7AFA637B5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84B5B73-F9A1-1B44-083E-315A3A822FBB}"/>
              </a:ext>
            </a:extLst>
          </p:cNvPr>
          <p:cNvSpPr>
            <a:spLocks noGrp="1"/>
          </p:cNvSpPr>
          <p:nvPr>
            <p:ph type="body" idx="1"/>
          </p:nvPr>
        </p:nvSpPr>
        <p:spPr>
          <a:xfrm>
            <a:off x="120062" y="641333"/>
            <a:ext cx="4266201" cy="3394886"/>
          </a:xfrm>
        </p:spPr>
        <p:txBody>
          <a:bodyPr/>
          <a:lstStyle/>
          <a:p>
            <a:pPr marL="177800" indent="0">
              <a:buNone/>
            </a:pPr>
            <a:r>
              <a:rPr lang="en-US" b="1" dirty="0"/>
              <a:t>3. Application Security:</a:t>
            </a:r>
          </a:p>
          <a:p>
            <a:pPr>
              <a:buFont typeface="Arial" panose="020B0604020202020204" pitchFamily="34" charset="0"/>
              <a:buChar char="•"/>
            </a:pPr>
            <a:r>
              <a:rPr lang="en-US" b="1" dirty="0"/>
              <a:t>Certified Application Security Engineer (CASE) by EC-Council</a:t>
            </a:r>
            <a:endParaRPr lang="en-US" dirty="0"/>
          </a:p>
          <a:p>
            <a:pPr marL="742950" lvl="1" indent="-285750">
              <a:buFont typeface="Arial" panose="020B0604020202020204" pitchFamily="34" charset="0"/>
              <a:buChar char="•"/>
            </a:pPr>
            <a:r>
              <a:rPr lang="en-US" i="1" dirty="0"/>
              <a:t>Overview:</a:t>
            </a:r>
            <a:r>
              <a:rPr lang="en-US" dirty="0"/>
              <a:t> Teaches the principles of secure software development and secure coding practices.</a:t>
            </a:r>
          </a:p>
          <a:p>
            <a:pPr marL="742950" lvl="1" indent="-285750">
              <a:buFont typeface="Arial" panose="020B0604020202020204" pitchFamily="34" charset="0"/>
              <a:buChar char="•"/>
            </a:pPr>
            <a:r>
              <a:rPr lang="en-US" i="1" dirty="0"/>
              <a:t>Ideal For:</a:t>
            </a:r>
            <a:r>
              <a:rPr lang="en-US" dirty="0"/>
              <a:t> Beginners interested in application security and software development.</a:t>
            </a:r>
          </a:p>
          <a:p>
            <a:pPr marL="742950" lvl="1" indent="-285750">
              <a:buFont typeface="Arial" panose="020B0604020202020204" pitchFamily="34" charset="0"/>
              <a:buChar char="•"/>
            </a:pPr>
            <a:endParaRPr lang="en-US" dirty="0"/>
          </a:p>
          <a:p>
            <a:pPr>
              <a:buFont typeface="Arial" panose="020B0604020202020204" pitchFamily="34" charset="0"/>
              <a:buChar char="•"/>
            </a:pPr>
            <a:r>
              <a:rPr lang="en-US" b="1" dirty="0"/>
              <a:t>Secure Coding Practices (Offered by Various Platforms like </a:t>
            </a:r>
            <a:r>
              <a:rPr lang="en-US" b="1" dirty="0" err="1"/>
              <a:t>Cybrary</a:t>
            </a:r>
            <a:r>
              <a:rPr lang="en-US" b="1" dirty="0"/>
              <a:t> and OWASP)</a:t>
            </a:r>
            <a:endParaRPr lang="en-US" dirty="0"/>
          </a:p>
          <a:p>
            <a:pPr marL="742950" lvl="1" indent="-285750">
              <a:buFont typeface="Arial" panose="020B0604020202020204" pitchFamily="34" charset="0"/>
              <a:buChar char="•"/>
            </a:pPr>
            <a:r>
              <a:rPr lang="en-US" i="1" dirty="0"/>
              <a:t>Overview:</a:t>
            </a:r>
            <a:r>
              <a:rPr lang="en-US" dirty="0"/>
              <a:t> Courses on secure coding practices based on OWASP and other frameworks.</a:t>
            </a:r>
          </a:p>
          <a:p>
            <a:pPr marL="742950" lvl="1" indent="-285750">
              <a:buFont typeface="Arial" panose="020B0604020202020204" pitchFamily="34" charset="0"/>
              <a:buChar char="•"/>
            </a:pPr>
            <a:r>
              <a:rPr lang="en-US" i="1" dirty="0"/>
              <a:t>Ideal For:</a:t>
            </a:r>
            <a:r>
              <a:rPr lang="en-US" dirty="0"/>
              <a:t> New developers and those who want to understand software security basics.</a:t>
            </a:r>
          </a:p>
        </p:txBody>
      </p:sp>
      <p:sp>
        <p:nvSpPr>
          <p:cNvPr id="4" name="Text Placeholder 2">
            <a:extLst>
              <a:ext uri="{FF2B5EF4-FFF2-40B4-BE49-F238E27FC236}">
                <a16:creationId xmlns:a16="http://schemas.microsoft.com/office/drawing/2014/main" id="{22E9660B-E93B-7C33-B377-4682AE155A92}"/>
              </a:ext>
            </a:extLst>
          </p:cNvPr>
          <p:cNvSpPr txBox="1">
            <a:spLocks/>
          </p:cNvSpPr>
          <p:nvPr/>
        </p:nvSpPr>
        <p:spPr>
          <a:xfrm>
            <a:off x="4386263" y="641333"/>
            <a:ext cx="4644820" cy="32162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00000"/>
              </a:lnSpc>
              <a:spcBef>
                <a:spcPts val="0"/>
              </a:spcBef>
              <a:spcAft>
                <a:spcPts val="0"/>
              </a:spcAft>
              <a:buClr>
                <a:schemeClr val="lt1"/>
              </a:buClr>
              <a:buSzPts val="800"/>
              <a:buFont typeface="Open Sans"/>
              <a:buChar char="●"/>
              <a:defRPr sz="1400" b="0" i="0" u="none" strike="noStrike" cap="none">
                <a:solidFill>
                  <a:schemeClr val="lt1"/>
                </a:solidFill>
                <a:latin typeface="Karla"/>
                <a:ea typeface="Karla"/>
                <a:cs typeface="Karla"/>
                <a:sym typeface="Karla"/>
              </a:defRPr>
            </a:lvl1pPr>
            <a:lvl2pPr marL="914400" marR="0" lvl="1" indent="-279400" algn="l" rtl="0">
              <a:lnSpc>
                <a:spcPct val="100000"/>
              </a:lnSpc>
              <a:spcBef>
                <a:spcPts val="0"/>
              </a:spcBef>
              <a:spcAft>
                <a:spcPts val="0"/>
              </a:spcAft>
              <a:buClr>
                <a:srgbClr val="999999"/>
              </a:buClr>
              <a:buSzPts val="800"/>
              <a:buFont typeface="Open Sans"/>
              <a:buChar char="○"/>
              <a:defRPr sz="1400" b="0" i="0" u="none" strike="noStrike" cap="none">
                <a:solidFill>
                  <a:schemeClr val="lt1"/>
                </a:solidFill>
                <a:latin typeface="Karla"/>
                <a:ea typeface="Karla"/>
                <a:cs typeface="Karla"/>
                <a:sym typeface="Karla"/>
              </a:defRPr>
            </a:lvl2pPr>
            <a:lvl3pPr marL="1371600" marR="0" lvl="2" indent="-279400" algn="l" rtl="0">
              <a:lnSpc>
                <a:spcPct val="100000"/>
              </a:lnSpc>
              <a:spcBef>
                <a:spcPts val="0"/>
              </a:spcBef>
              <a:spcAft>
                <a:spcPts val="0"/>
              </a:spcAft>
              <a:buClr>
                <a:srgbClr val="999999"/>
              </a:buClr>
              <a:buSzPts val="800"/>
              <a:buFont typeface="Open Sans"/>
              <a:buChar char="■"/>
              <a:defRPr sz="1400" b="0" i="0" u="none" strike="noStrike" cap="none">
                <a:solidFill>
                  <a:schemeClr val="lt1"/>
                </a:solidFill>
                <a:latin typeface="Karla"/>
                <a:ea typeface="Karla"/>
                <a:cs typeface="Karla"/>
                <a:sym typeface="Karla"/>
              </a:defRPr>
            </a:lvl3pPr>
            <a:lvl4pPr marL="1828800" marR="0" lvl="3" indent="-279400" algn="l" rtl="0">
              <a:lnSpc>
                <a:spcPct val="100000"/>
              </a:lnSpc>
              <a:spcBef>
                <a:spcPts val="0"/>
              </a:spcBef>
              <a:spcAft>
                <a:spcPts val="0"/>
              </a:spcAft>
              <a:buClr>
                <a:srgbClr val="999999"/>
              </a:buClr>
              <a:buSzPts val="800"/>
              <a:buFont typeface="Open Sans"/>
              <a:buChar char="●"/>
              <a:defRPr sz="1400" b="0" i="0" u="none" strike="noStrike" cap="none">
                <a:solidFill>
                  <a:schemeClr val="lt1"/>
                </a:solidFill>
                <a:latin typeface="Karla"/>
                <a:ea typeface="Karla"/>
                <a:cs typeface="Karla"/>
                <a:sym typeface="Karla"/>
              </a:defRPr>
            </a:lvl4pPr>
            <a:lvl5pPr marL="2286000" marR="0" lvl="4" indent="-304800" algn="l" rtl="0">
              <a:lnSpc>
                <a:spcPct val="100000"/>
              </a:lnSpc>
              <a:spcBef>
                <a:spcPts val="0"/>
              </a:spcBef>
              <a:spcAft>
                <a:spcPts val="0"/>
              </a:spcAft>
              <a:buClr>
                <a:srgbClr val="999999"/>
              </a:buClr>
              <a:buSzPts val="1200"/>
              <a:buFont typeface="Open Sans"/>
              <a:buChar char="○"/>
              <a:defRPr sz="1400" b="0" i="0" u="none" strike="noStrike" cap="none">
                <a:solidFill>
                  <a:schemeClr val="lt1"/>
                </a:solidFill>
                <a:latin typeface="Karla"/>
                <a:ea typeface="Karla"/>
                <a:cs typeface="Karla"/>
                <a:sym typeface="Karla"/>
              </a:defRPr>
            </a:lvl5pPr>
            <a:lvl6pPr marL="2743200" marR="0" lvl="5" indent="-304800" algn="l" rtl="0">
              <a:lnSpc>
                <a:spcPct val="100000"/>
              </a:lnSpc>
              <a:spcBef>
                <a:spcPts val="0"/>
              </a:spcBef>
              <a:spcAft>
                <a:spcPts val="0"/>
              </a:spcAft>
              <a:buClr>
                <a:srgbClr val="999999"/>
              </a:buClr>
              <a:buSzPts val="1200"/>
              <a:buFont typeface="Open Sans"/>
              <a:buChar char="■"/>
              <a:defRPr sz="1400" b="0" i="0" u="none" strike="noStrike" cap="none">
                <a:solidFill>
                  <a:schemeClr val="lt1"/>
                </a:solidFill>
                <a:latin typeface="Karla"/>
                <a:ea typeface="Karla"/>
                <a:cs typeface="Karla"/>
                <a:sym typeface="Karla"/>
              </a:defRPr>
            </a:lvl6pPr>
            <a:lvl7pPr marL="3200400" marR="0" lvl="6" indent="-273050" algn="l" rtl="0">
              <a:lnSpc>
                <a:spcPct val="100000"/>
              </a:lnSpc>
              <a:spcBef>
                <a:spcPts val="0"/>
              </a:spcBef>
              <a:spcAft>
                <a:spcPts val="0"/>
              </a:spcAft>
              <a:buClr>
                <a:srgbClr val="999999"/>
              </a:buClr>
              <a:buSzPts val="700"/>
              <a:buFont typeface="Open Sans"/>
              <a:buChar char="●"/>
              <a:defRPr sz="1400" b="0" i="0" u="none" strike="noStrike" cap="none">
                <a:solidFill>
                  <a:schemeClr val="lt1"/>
                </a:solidFill>
                <a:latin typeface="Karla"/>
                <a:ea typeface="Karla"/>
                <a:cs typeface="Karla"/>
                <a:sym typeface="Karla"/>
              </a:defRPr>
            </a:lvl7pPr>
            <a:lvl8pPr marL="3657600" marR="0" lvl="7" indent="-273050" algn="l" rtl="0">
              <a:lnSpc>
                <a:spcPct val="100000"/>
              </a:lnSpc>
              <a:spcBef>
                <a:spcPts val="0"/>
              </a:spcBef>
              <a:spcAft>
                <a:spcPts val="0"/>
              </a:spcAft>
              <a:buClr>
                <a:srgbClr val="999999"/>
              </a:buClr>
              <a:buSzPts val="700"/>
              <a:buFont typeface="Open Sans"/>
              <a:buChar char="○"/>
              <a:defRPr sz="1400" b="0" i="0" u="none" strike="noStrike" cap="none">
                <a:solidFill>
                  <a:schemeClr val="lt1"/>
                </a:solidFill>
                <a:latin typeface="Karla"/>
                <a:ea typeface="Karla"/>
                <a:cs typeface="Karla"/>
                <a:sym typeface="Karla"/>
              </a:defRPr>
            </a:lvl8pPr>
            <a:lvl9pPr marL="4114800" marR="0" lvl="8" indent="-266700" algn="l" rtl="0">
              <a:lnSpc>
                <a:spcPct val="100000"/>
              </a:lnSpc>
              <a:spcBef>
                <a:spcPts val="0"/>
              </a:spcBef>
              <a:spcAft>
                <a:spcPts val="0"/>
              </a:spcAft>
              <a:buClr>
                <a:srgbClr val="999999"/>
              </a:buClr>
              <a:buSzPts val="600"/>
              <a:buFont typeface="Open Sans"/>
              <a:buChar char="■"/>
              <a:defRPr sz="1400" b="0" i="0" u="none" strike="noStrike" cap="none">
                <a:solidFill>
                  <a:schemeClr val="lt1"/>
                </a:solidFill>
                <a:latin typeface="Karla"/>
                <a:ea typeface="Karla"/>
                <a:cs typeface="Karla"/>
                <a:sym typeface="Karla"/>
              </a:defRPr>
            </a:lvl9pPr>
          </a:lstStyle>
          <a:p>
            <a:pPr marL="177800" indent="0">
              <a:buNone/>
            </a:pPr>
            <a:r>
              <a:rPr lang="en-US" b="1" dirty="0"/>
              <a:t>4. Ethical Hacking and Penetration Testing</a:t>
            </a:r>
          </a:p>
          <a:p>
            <a:pPr>
              <a:buFont typeface="Arial" panose="020B0604020202020204" pitchFamily="34" charset="0"/>
              <a:buChar char="•"/>
            </a:pPr>
            <a:r>
              <a:rPr lang="en-US" b="1" dirty="0"/>
              <a:t>EC-Council Certified Ethical Hacker (CEH)</a:t>
            </a:r>
            <a:endParaRPr lang="en-US" dirty="0"/>
          </a:p>
          <a:p>
            <a:pPr marL="742950" lvl="1" indent="-285750">
              <a:buFont typeface="Arial" panose="020B0604020202020204" pitchFamily="34" charset="0"/>
              <a:buChar char="•"/>
            </a:pPr>
            <a:r>
              <a:rPr lang="en-US" i="1" dirty="0"/>
              <a:t>Overview:</a:t>
            </a:r>
            <a:r>
              <a:rPr lang="en-US" dirty="0"/>
              <a:t> Introduces penetration testing basics, tools, and techniques.</a:t>
            </a:r>
          </a:p>
          <a:p>
            <a:pPr marL="742950" lvl="1" indent="-285750">
              <a:buFont typeface="Arial" panose="020B0604020202020204" pitchFamily="34" charset="0"/>
              <a:buChar char="•"/>
            </a:pPr>
            <a:r>
              <a:rPr lang="en-US" i="1" dirty="0"/>
              <a:t>Ideal For:</a:t>
            </a:r>
            <a:r>
              <a:rPr lang="en-US" dirty="0"/>
              <a:t> Those interested in ethical hacking.</a:t>
            </a:r>
          </a:p>
          <a:p>
            <a:pPr marL="742950" lvl="1" indent="-285750">
              <a:buFont typeface="Arial" panose="020B0604020202020204" pitchFamily="34" charset="0"/>
              <a:buChar char="•"/>
            </a:pPr>
            <a:endParaRPr lang="en-US" dirty="0"/>
          </a:p>
          <a:p>
            <a:pPr>
              <a:buFont typeface="Arial" panose="020B0604020202020204" pitchFamily="34" charset="0"/>
              <a:buChar char="•"/>
            </a:pPr>
            <a:r>
              <a:rPr lang="en-US" b="1" dirty="0"/>
              <a:t>CompTIA Pentest+</a:t>
            </a:r>
            <a:endParaRPr lang="en-US" dirty="0"/>
          </a:p>
          <a:p>
            <a:pPr marL="742950" lvl="1" indent="-285750">
              <a:buFont typeface="Arial" panose="020B0604020202020204" pitchFamily="34" charset="0"/>
              <a:buChar char="•"/>
            </a:pPr>
            <a:r>
              <a:rPr lang="en-US" i="1" dirty="0"/>
              <a:t>Overview:</a:t>
            </a:r>
            <a:r>
              <a:rPr lang="en-US" dirty="0"/>
              <a:t> More hands-on and practical than CEH, focusing on the skills needed to perform penetration testing.</a:t>
            </a:r>
          </a:p>
          <a:p>
            <a:pPr marL="742950" lvl="1" indent="-285750">
              <a:buFont typeface="Arial" panose="020B0604020202020204" pitchFamily="34" charset="0"/>
              <a:buChar char="•"/>
            </a:pPr>
            <a:r>
              <a:rPr lang="en-US" i="1" dirty="0"/>
              <a:t>Ideal For:</a:t>
            </a:r>
            <a:r>
              <a:rPr lang="en-US" dirty="0"/>
              <a:t> Beginners who want a technical understanding of penetration testing.</a:t>
            </a:r>
          </a:p>
        </p:txBody>
      </p:sp>
    </p:spTree>
    <p:extLst>
      <p:ext uri="{BB962C8B-B14F-4D97-AF65-F5344CB8AC3E}">
        <p14:creationId xmlns:p14="http://schemas.microsoft.com/office/powerpoint/2010/main" val="26222478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C4CE3-D6C7-A57B-B183-62AC8E03F76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1E3A55D-F792-1695-72CE-E4806F169315}"/>
              </a:ext>
            </a:extLst>
          </p:cNvPr>
          <p:cNvSpPr>
            <a:spLocks noGrp="1"/>
          </p:cNvSpPr>
          <p:nvPr>
            <p:ph type="body" idx="1"/>
          </p:nvPr>
        </p:nvSpPr>
        <p:spPr>
          <a:xfrm>
            <a:off x="57716" y="890715"/>
            <a:ext cx="4266201" cy="3394886"/>
          </a:xfrm>
        </p:spPr>
        <p:txBody>
          <a:bodyPr/>
          <a:lstStyle/>
          <a:p>
            <a:pPr marL="177800" indent="0">
              <a:buNone/>
            </a:pPr>
            <a:r>
              <a:rPr lang="en-US" b="1" dirty="0"/>
              <a:t>5. Cloud Security</a:t>
            </a:r>
          </a:p>
          <a:p>
            <a:pPr>
              <a:buFont typeface="Arial" panose="020B0604020202020204" pitchFamily="34" charset="0"/>
              <a:buChar char="•"/>
            </a:pPr>
            <a:r>
              <a:rPr lang="en-US" b="1" dirty="0"/>
              <a:t>CCSP (Certified Cloud Security Professional) by (ISC)² – Associate Level</a:t>
            </a:r>
            <a:endParaRPr lang="en-US" dirty="0"/>
          </a:p>
          <a:p>
            <a:pPr marL="742950" lvl="1" indent="-285750">
              <a:buFont typeface="Arial" panose="020B0604020202020204" pitchFamily="34" charset="0"/>
              <a:buChar char="•"/>
            </a:pPr>
            <a:r>
              <a:rPr lang="en-US" i="1" dirty="0"/>
              <a:t>Overview:</a:t>
            </a:r>
            <a:r>
              <a:rPr lang="en-US" dirty="0"/>
              <a:t> Covers fundamental cloud security principles and risk management.</a:t>
            </a:r>
          </a:p>
          <a:p>
            <a:pPr marL="742950" lvl="1" indent="-285750">
              <a:buFont typeface="Arial" panose="020B0604020202020204" pitchFamily="34" charset="0"/>
              <a:buChar char="•"/>
            </a:pPr>
            <a:r>
              <a:rPr lang="en-US" i="1" dirty="0"/>
              <a:t>Ideal For:</a:t>
            </a:r>
            <a:r>
              <a:rPr lang="en-US" dirty="0"/>
              <a:t> Those interested in cloud security, especially on AWS, Azure, or GCP.</a:t>
            </a:r>
          </a:p>
          <a:p>
            <a:pPr marL="742950" lvl="1" indent="-285750">
              <a:buFont typeface="Arial" panose="020B0604020202020204" pitchFamily="34" charset="0"/>
              <a:buChar char="•"/>
            </a:pPr>
            <a:endParaRPr lang="en-US" dirty="0"/>
          </a:p>
          <a:p>
            <a:pPr>
              <a:buFont typeface="Arial" panose="020B0604020202020204" pitchFamily="34" charset="0"/>
              <a:buChar char="•"/>
            </a:pPr>
            <a:r>
              <a:rPr lang="en-US" b="1" dirty="0"/>
              <a:t>Microsoft Certified: Security, Compliance, and Identity Fundamentals</a:t>
            </a:r>
            <a:endParaRPr lang="en-US" dirty="0"/>
          </a:p>
          <a:p>
            <a:pPr marL="742950" lvl="1" indent="-285750">
              <a:buFont typeface="Arial" panose="020B0604020202020204" pitchFamily="34" charset="0"/>
              <a:buChar char="•"/>
            </a:pPr>
            <a:r>
              <a:rPr lang="en-US" i="1" dirty="0"/>
              <a:t>Overview:</a:t>
            </a:r>
            <a:r>
              <a:rPr lang="en-US" dirty="0"/>
              <a:t> Basic cloud security fundamentals focused on the Microsoft Azure platform.</a:t>
            </a:r>
          </a:p>
          <a:p>
            <a:pPr marL="742950" lvl="1" indent="-285750">
              <a:buFont typeface="Arial" panose="020B0604020202020204" pitchFamily="34" charset="0"/>
              <a:buChar char="•"/>
            </a:pPr>
            <a:r>
              <a:rPr lang="en-US" i="1" dirty="0"/>
              <a:t>Ideal For:</a:t>
            </a:r>
            <a:r>
              <a:rPr lang="en-US" dirty="0"/>
              <a:t> Beginners interested in Microsoft cloud environments.</a:t>
            </a:r>
          </a:p>
        </p:txBody>
      </p:sp>
      <p:sp>
        <p:nvSpPr>
          <p:cNvPr id="4" name="Text Placeholder 2">
            <a:extLst>
              <a:ext uri="{FF2B5EF4-FFF2-40B4-BE49-F238E27FC236}">
                <a16:creationId xmlns:a16="http://schemas.microsoft.com/office/drawing/2014/main" id="{B73BA12E-7B70-7DFF-DF39-4890C0F6EAF4}"/>
              </a:ext>
            </a:extLst>
          </p:cNvPr>
          <p:cNvSpPr txBox="1">
            <a:spLocks/>
          </p:cNvSpPr>
          <p:nvPr/>
        </p:nvSpPr>
        <p:spPr>
          <a:xfrm>
            <a:off x="4323917" y="890715"/>
            <a:ext cx="4644820" cy="32162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00000"/>
              </a:lnSpc>
              <a:spcBef>
                <a:spcPts val="0"/>
              </a:spcBef>
              <a:spcAft>
                <a:spcPts val="0"/>
              </a:spcAft>
              <a:buClr>
                <a:schemeClr val="lt1"/>
              </a:buClr>
              <a:buSzPts val="800"/>
              <a:buFont typeface="Open Sans"/>
              <a:buChar char="●"/>
              <a:defRPr sz="1400" b="0" i="0" u="none" strike="noStrike" cap="none">
                <a:solidFill>
                  <a:schemeClr val="lt1"/>
                </a:solidFill>
                <a:latin typeface="Karla"/>
                <a:ea typeface="Karla"/>
                <a:cs typeface="Karla"/>
                <a:sym typeface="Karla"/>
              </a:defRPr>
            </a:lvl1pPr>
            <a:lvl2pPr marL="914400" marR="0" lvl="1" indent="-279400" algn="l" rtl="0">
              <a:lnSpc>
                <a:spcPct val="100000"/>
              </a:lnSpc>
              <a:spcBef>
                <a:spcPts val="0"/>
              </a:spcBef>
              <a:spcAft>
                <a:spcPts val="0"/>
              </a:spcAft>
              <a:buClr>
                <a:srgbClr val="999999"/>
              </a:buClr>
              <a:buSzPts val="800"/>
              <a:buFont typeface="Open Sans"/>
              <a:buChar char="○"/>
              <a:defRPr sz="1400" b="0" i="0" u="none" strike="noStrike" cap="none">
                <a:solidFill>
                  <a:schemeClr val="lt1"/>
                </a:solidFill>
                <a:latin typeface="Karla"/>
                <a:ea typeface="Karla"/>
                <a:cs typeface="Karla"/>
                <a:sym typeface="Karla"/>
              </a:defRPr>
            </a:lvl2pPr>
            <a:lvl3pPr marL="1371600" marR="0" lvl="2" indent="-279400" algn="l" rtl="0">
              <a:lnSpc>
                <a:spcPct val="100000"/>
              </a:lnSpc>
              <a:spcBef>
                <a:spcPts val="0"/>
              </a:spcBef>
              <a:spcAft>
                <a:spcPts val="0"/>
              </a:spcAft>
              <a:buClr>
                <a:srgbClr val="999999"/>
              </a:buClr>
              <a:buSzPts val="800"/>
              <a:buFont typeface="Open Sans"/>
              <a:buChar char="■"/>
              <a:defRPr sz="1400" b="0" i="0" u="none" strike="noStrike" cap="none">
                <a:solidFill>
                  <a:schemeClr val="lt1"/>
                </a:solidFill>
                <a:latin typeface="Karla"/>
                <a:ea typeface="Karla"/>
                <a:cs typeface="Karla"/>
                <a:sym typeface="Karla"/>
              </a:defRPr>
            </a:lvl3pPr>
            <a:lvl4pPr marL="1828800" marR="0" lvl="3" indent="-279400" algn="l" rtl="0">
              <a:lnSpc>
                <a:spcPct val="100000"/>
              </a:lnSpc>
              <a:spcBef>
                <a:spcPts val="0"/>
              </a:spcBef>
              <a:spcAft>
                <a:spcPts val="0"/>
              </a:spcAft>
              <a:buClr>
                <a:srgbClr val="999999"/>
              </a:buClr>
              <a:buSzPts val="800"/>
              <a:buFont typeface="Open Sans"/>
              <a:buChar char="●"/>
              <a:defRPr sz="1400" b="0" i="0" u="none" strike="noStrike" cap="none">
                <a:solidFill>
                  <a:schemeClr val="lt1"/>
                </a:solidFill>
                <a:latin typeface="Karla"/>
                <a:ea typeface="Karla"/>
                <a:cs typeface="Karla"/>
                <a:sym typeface="Karla"/>
              </a:defRPr>
            </a:lvl4pPr>
            <a:lvl5pPr marL="2286000" marR="0" lvl="4" indent="-304800" algn="l" rtl="0">
              <a:lnSpc>
                <a:spcPct val="100000"/>
              </a:lnSpc>
              <a:spcBef>
                <a:spcPts val="0"/>
              </a:spcBef>
              <a:spcAft>
                <a:spcPts val="0"/>
              </a:spcAft>
              <a:buClr>
                <a:srgbClr val="999999"/>
              </a:buClr>
              <a:buSzPts val="1200"/>
              <a:buFont typeface="Open Sans"/>
              <a:buChar char="○"/>
              <a:defRPr sz="1400" b="0" i="0" u="none" strike="noStrike" cap="none">
                <a:solidFill>
                  <a:schemeClr val="lt1"/>
                </a:solidFill>
                <a:latin typeface="Karla"/>
                <a:ea typeface="Karla"/>
                <a:cs typeface="Karla"/>
                <a:sym typeface="Karla"/>
              </a:defRPr>
            </a:lvl5pPr>
            <a:lvl6pPr marL="2743200" marR="0" lvl="5" indent="-304800" algn="l" rtl="0">
              <a:lnSpc>
                <a:spcPct val="100000"/>
              </a:lnSpc>
              <a:spcBef>
                <a:spcPts val="0"/>
              </a:spcBef>
              <a:spcAft>
                <a:spcPts val="0"/>
              </a:spcAft>
              <a:buClr>
                <a:srgbClr val="999999"/>
              </a:buClr>
              <a:buSzPts val="1200"/>
              <a:buFont typeface="Open Sans"/>
              <a:buChar char="■"/>
              <a:defRPr sz="1400" b="0" i="0" u="none" strike="noStrike" cap="none">
                <a:solidFill>
                  <a:schemeClr val="lt1"/>
                </a:solidFill>
                <a:latin typeface="Karla"/>
                <a:ea typeface="Karla"/>
                <a:cs typeface="Karla"/>
                <a:sym typeface="Karla"/>
              </a:defRPr>
            </a:lvl6pPr>
            <a:lvl7pPr marL="3200400" marR="0" lvl="6" indent="-273050" algn="l" rtl="0">
              <a:lnSpc>
                <a:spcPct val="100000"/>
              </a:lnSpc>
              <a:spcBef>
                <a:spcPts val="0"/>
              </a:spcBef>
              <a:spcAft>
                <a:spcPts val="0"/>
              </a:spcAft>
              <a:buClr>
                <a:srgbClr val="999999"/>
              </a:buClr>
              <a:buSzPts val="700"/>
              <a:buFont typeface="Open Sans"/>
              <a:buChar char="●"/>
              <a:defRPr sz="1400" b="0" i="0" u="none" strike="noStrike" cap="none">
                <a:solidFill>
                  <a:schemeClr val="lt1"/>
                </a:solidFill>
                <a:latin typeface="Karla"/>
                <a:ea typeface="Karla"/>
                <a:cs typeface="Karla"/>
                <a:sym typeface="Karla"/>
              </a:defRPr>
            </a:lvl7pPr>
            <a:lvl8pPr marL="3657600" marR="0" lvl="7" indent="-273050" algn="l" rtl="0">
              <a:lnSpc>
                <a:spcPct val="100000"/>
              </a:lnSpc>
              <a:spcBef>
                <a:spcPts val="0"/>
              </a:spcBef>
              <a:spcAft>
                <a:spcPts val="0"/>
              </a:spcAft>
              <a:buClr>
                <a:srgbClr val="999999"/>
              </a:buClr>
              <a:buSzPts val="700"/>
              <a:buFont typeface="Open Sans"/>
              <a:buChar char="○"/>
              <a:defRPr sz="1400" b="0" i="0" u="none" strike="noStrike" cap="none">
                <a:solidFill>
                  <a:schemeClr val="lt1"/>
                </a:solidFill>
                <a:latin typeface="Karla"/>
                <a:ea typeface="Karla"/>
                <a:cs typeface="Karla"/>
                <a:sym typeface="Karla"/>
              </a:defRPr>
            </a:lvl8pPr>
            <a:lvl9pPr marL="4114800" marR="0" lvl="8" indent="-266700" algn="l" rtl="0">
              <a:lnSpc>
                <a:spcPct val="100000"/>
              </a:lnSpc>
              <a:spcBef>
                <a:spcPts val="0"/>
              </a:spcBef>
              <a:spcAft>
                <a:spcPts val="0"/>
              </a:spcAft>
              <a:buClr>
                <a:srgbClr val="999999"/>
              </a:buClr>
              <a:buSzPts val="600"/>
              <a:buFont typeface="Open Sans"/>
              <a:buChar char="■"/>
              <a:defRPr sz="1400" b="0" i="0" u="none" strike="noStrike" cap="none">
                <a:solidFill>
                  <a:schemeClr val="lt1"/>
                </a:solidFill>
                <a:latin typeface="Karla"/>
                <a:ea typeface="Karla"/>
                <a:cs typeface="Karla"/>
                <a:sym typeface="Karla"/>
              </a:defRPr>
            </a:lvl9pPr>
          </a:lstStyle>
          <a:p>
            <a:pPr marL="177800" indent="0">
              <a:buNone/>
            </a:pPr>
            <a:r>
              <a:rPr lang="en-US" b="1" dirty="0"/>
              <a:t>6. Digital Forensics and Incident Response (DFIR)</a:t>
            </a:r>
          </a:p>
          <a:p>
            <a:pPr>
              <a:buFont typeface="Arial" panose="020B0604020202020204" pitchFamily="34" charset="0"/>
              <a:buChar char="•"/>
            </a:pPr>
            <a:r>
              <a:rPr lang="en-US" b="1" dirty="0"/>
              <a:t>Certified Incident Handler (ECIH) by EC-Council</a:t>
            </a:r>
            <a:endParaRPr lang="en-US" dirty="0"/>
          </a:p>
          <a:p>
            <a:pPr marL="742950" lvl="1" indent="-285750">
              <a:buFont typeface="Arial" panose="020B0604020202020204" pitchFamily="34" charset="0"/>
              <a:buChar char="•"/>
            </a:pPr>
            <a:r>
              <a:rPr lang="en-US" i="1" dirty="0"/>
              <a:t>Overview:</a:t>
            </a:r>
            <a:r>
              <a:rPr lang="en-US" dirty="0"/>
              <a:t> Covers the basics of incident handling and response.</a:t>
            </a:r>
          </a:p>
          <a:p>
            <a:pPr marL="742950" lvl="1" indent="-285750">
              <a:buFont typeface="Arial" panose="020B0604020202020204" pitchFamily="34" charset="0"/>
              <a:buChar char="•"/>
            </a:pPr>
            <a:r>
              <a:rPr lang="en-US" i="1" dirty="0"/>
              <a:t>Ideal For:</a:t>
            </a:r>
            <a:r>
              <a:rPr lang="en-US" dirty="0"/>
              <a:t> Those interested in managing and responding to cybersecurity incidents.</a:t>
            </a:r>
          </a:p>
          <a:p>
            <a:pPr>
              <a:buFont typeface="Arial" panose="020B0604020202020204" pitchFamily="34" charset="0"/>
              <a:buChar char="•"/>
            </a:pPr>
            <a:r>
              <a:rPr lang="en-US" b="1" dirty="0"/>
              <a:t>Certified Cyber Incident Responder (CCIR)</a:t>
            </a:r>
            <a:endParaRPr lang="en-US" dirty="0"/>
          </a:p>
          <a:p>
            <a:pPr marL="742950" lvl="1" indent="-285750">
              <a:buFont typeface="Arial" panose="020B0604020202020204" pitchFamily="34" charset="0"/>
              <a:buChar char="•"/>
            </a:pPr>
            <a:r>
              <a:rPr lang="en-US" i="1" dirty="0"/>
              <a:t>Overview:</a:t>
            </a:r>
            <a:r>
              <a:rPr lang="en-US" dirty="0"/>
              <a:t> Provides knowledge on responding to incidents, investigating breaches, and handling digital forensics.</a:t>
            </a:r>
          </a:p>
          <a:p>
            <a:pPr marL="742950" lvl="1" indent="-285750">
              <a:buFont typeface="Arial" panose="020B0604020202020204" pitchFamily="34" charset="0"/>
              <a:buChar char="•"/>
            </a:pPr>
            <a:r>
              <a:rPr lang="en-US" i="1" dirty="0"/>
              <a:t>Ideal For:</a:t>
            </a:r>
            <a:r>
              <a:rPr lang="en-US" dirty="0"/>
              <a:t> Beginners exploring the field of incident response and forensics.</a:t>
            </a:r>
          </a:p>
        </p:txBody>
      </p:sp>
    </p:spTree>
    <p:extLst>
      <p:ext uri="{BB962C8B-B14F-4D97-AF65-F5344CB8AC3E}">
        <p14:creationId xmlns:p14="http://schemas.microsoft.com/office/powerpoint/2010/main" val="8105403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DCBD6-011F-BB16-82BA-53FAD4E8D25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910E2F9-FFB4-9B7E-A8FF-9EE2BC285298}"/>
              </a:ext>
            </a:extLst>
          </p:cNvPr>
          <p:cNvSpPr>
            <a:spLocks noGrp="1"/>
          </p:cNvSpPr>
          <p:nvPr>
            <p:ph type="body" idx="1"/>
          </p:nvPr>
        </p:nvSpPr>
        <p:spPr>
          <a:xfrm>
            <a:off x="57716" y="890715"/>
            <a:ext cx="4266201" cy="3394886"/>
          </a:xfrm>
        </p:spPr>
        <p:txBody>
          <a:bodyPr/>
          <a:lstStyle/>
          <a:p>
            <a:pPr marL="177800" indent="0">
              <a:buNone/>
            </a:pPr>
            <a:r>
              <a:rPr lang="en-US" b="1" dirty="0"/>
              <a:t>7. Governance, Risk, and Compliance (GRC)</a:t>
            </a:r>
          </a:p>
          <a:p>
            <a:pPr>
              <a:buFont typeface="Arial" panose="020B0604020202020204" pitchFamily="34" charset="0"/>
              <a:buChar char="•"/>
            </a:pPr>
            <a:r>
              <a:rPr lang="en-US" b="1" dirty="0"/>
              <a:t>Certified in Cybersecurity (CC) by (ISC)²</a:t>
            </a:r>
            <a:endParaRPr lang="en-US" dirty="0"/>
          </a:p>
          <a:p>
            <a:pPr marL="742950" lvl="1" indent="-285750">
              <a:buFont typeface="Arial" panose="020B0604020202020204" pitchFamily="34" charset="0"/>
              <a:buChar char="•"/>
            </a:pPr>
            <a:r>
              <a:rPr lang="en-US" i="1" dirty="0"/>
              <a:t>Overview:</a:t>
            </a:r>
            <a:r>
              <a:rPr lang="en-US" dirty="0"/>
              <a:t> Introduces cybersecurity principles, governance, risk, and compliance.</a:t>
            </a:r>
          </a:p>
          <a:p>
            <a:pPr marL="742950" lvl="1" indent="-285750">
              <a:buFont typeface="Arial" panose="020B0604020202020204" pitchFamily="34" charset="0"/>
              <a:buChar char="•"/>
            </a:pPr>
            <a:r>
              <a:rPr lang="en-US" i="1" dirty="0"/>
              <a:t>Ideal For:</a:t>
            </a:r>
            <a:r>
              <a:rPr lang="en-US" dirty="0"/>
              <a:t> Beginners interested in compliance and risk management roles.</a:t>
            </a:r>
          </a:p>
          <a:p>
            <a:pPr marL="742950" lvl="1" indent="-285750">
              <a:buFont typeface="Arial" panose="020B0604020202020204" pitchFamily="34" charset="0"/>
              <a:buChar char="•"/>
            </a:pPr>
            <a:endParaRPr lang="en-US" dirty="0"/>
          </a:p>
          <a:p>
            <a:pPr>
              <a:buFont typeface="Arial" panose="020B0604020202020204" pitchFamily="34" charset="0"/>
              <a:buChar char="•"/>
            </a:pPr>
            <a:r>
              <a:rPr lang="en-US" b="1" dirty="0"/>
              <a:t>ISACA Cybersecurity Fundamentals</a:t>
            </a:r>
            <a:endParaRPr lang="en-US" dirty="0"/>
          </a:p>
          <a:p>
            <a:pPr marL="742950" lvl="1" indent="-285750">
              <a:buFont typeface="Arial" panose="020B0604020202020204" pitchFamily="34" charset="0"/>
              <a:buChar char="•"/>
            </a:pPr>
            <a:r>
              <a:rPr lang="en-US" i="1" dirty="0"/>
              <a:t>Overview:</a:t>
            </a:r>
            <a:r>
              <a:rPr lang="en-US" dirty="0"/>
              <a:t> Covers general cybersecurity, risk management, and security policy basics.</a:t>
            </a:r>
          </a:p>
          <a:p>
            <a:pPr marL="742950" lvl="1" indent="-285750">
              <a:buFont typeface="Arial" panose="020B0604020202020204" pitchFamily="34" charset="0"/>
              <a:buChar char="•"/>
            </a:pPr>
            <a:r>
              <a:rPr lang="en-US" i="1" dirty="0"/>
              <a:t>Ideal For:</a:t>
            </a:r>
            <a:r>
              <a:rPr lang="en-US" dirty="0"/>
              <a:t> Those interested in GRC roles or a general understanding of cybersecurity.</a:t>
            </a:r>
          </a:p>
        </p:txBody>
      </p:sp>
      <p:sp>
        <p:nvSpPr>
          <p:cNvPr id="4" name="Text Placeholder 2">
            <a:extLst>
              <a:ext uri="{FF2B5EF4-FFF2-40B4-BE49-F238E27FC236}">
                <a16:creationId xmlns:a16="http://schemas.microsoft.com/office/drawing/2014/main" id="{82564DE6-6922-B0FB-D13E-AAEADBC235C2}"/>
              </a:ext>
            </a:extLst>
          </p:cNvPr>
          <p:cNvSpPr txBox="1">
            <a:spLocks/>
          </p:cNvSpPr>
          <p:nvPr/>
        </p:nvSpPr>
        <p:spPr>
          <a:xfrm>
            <a:off x="4323917" y="890715"/>
            <a:ext cx="4644820" cy="32162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00000"/>
              </a:lnSpc>
              <a:spcBef>
                <a:spcPts val="0"/>
              </a:spcBef>
              <a:spcAft>
                <a:spcPts val="0"/>
              </a:spcAft>
              <a:buClr>
                <a:schemeClr val="lt1"/>
              </a:buClr>
              <a:buSzPts val="800"/>
              <a:buFont typeface="Open Sans"/>
              <a:buChar char="●"/>
              <a:defRPr sz="1400" b="0" i="0" u="none" strike="noStrike" cap="none">
                <a:solidFill>
                  <a:schemeClr val="lt1"/>
                </a:solidFill>
                <a:latin typeface="Karla"/>
                <a:ea typeface="Karla"/>
                <a:cs typeface="Karla"/>
                <a:sym typeface="Karla"/>
              </a:defRPr>
            </a:lvl1pPr>
            <a:lvl2pPr marL="914400" marR="0" lvl="1" indent="-279400" algn="l" rtl="0">
              <a:lnSpc>
                <a:spcPct val="100000"/>
              </a:lnSpc>
              <a:spcBef>
                <a:spcPts val="0"/>
              </a:spcBef>
              <a:spcAft>
                <a:spcPts val="0"/>
              </a:spcAft>
              <a:buClr>
                <a:srgbClr val="999999"/>
              </a:buClr>
              <a:buSzPts val="800"/>
              <a:buFont typeface="Open Sans"/>
              <a:buChar char="○"/>
              <a:defRPr sz="1400" b="0" i="0" u="none" strike="noStrike" cap="none">
                <a:solidFill>
                  <a:schemeClr val="lt1"/>
                </a:solidFill>
                <a:latin typeface="Karla"/>
                <a:ea typeface="Karla"/>
                <a:cs typeface="Karla"/>
                <a:sym typeface="Karla"/>
              </a:defRPr>
            </a:lvl2pPr>
            <a:lvl3pPr marL="1371600" marR="0" lvl="2" indent="-279400" algn="l" rtl="0">
              <a:lnSpc>
                <a:spcPct val="100000"/>
              </a:lnSpc>
              <a:spcBef>
                <a:spcPts val="0"/>
              </a:spcBef>
              <a:spcAft>
                <a:spcPts val="0"/>
              </a:spcAft>
              <a:buClr>
                <a:srgbClr val="999999"/>
              </a:buClr>
              <a:buSzPts val="800"/>
              <a:buFont typeface="Open Sans"/>
              <a:buChar char="■"/>
              <a:defRPr sz="1400" b="0" i="0" u="none" strike="noStrike" cap="none">
                <a:solidFill>
                  <a:schemeClr val="lt1"/>
                </a:solidFill>
                <a:latin typeface="Karla"/>
                <a:ea typeface="Karla"/>
                <a:cs typeface="Karla"/>
                <a:sym typeface="Karla"/>
              </a:defRPr>
            </a:lvl3pPr>
            <a:lvl4pPr marL="1828800" marR="0" lvl="3" indent="-279400" algn="l" rtl="0">
              <a:lnSpc>
                <a:spcPct val="100000"/>
              </a:lnSpc>
              <a:spcBef>
                <a:spcPts val="0"/>
              </a:spcBef>
              <a:spcAft>
                <a:spcPts val="0"/>
              </a:spcAft>
              <a:buClr>
                <a:srgbClr val="999999"/>
              </a:buClr>
              <a:buSzPts val="800"/>
              <a:buFont typeface="Open Sans"/>
              <a:buChar char="●"/>
              <a:defRPr sz="1400" b="0" i="0" u="none" strike="noStrike" cap="none">
                <a:solidFill>
                  <a:schemeClr val="lt1"/>
                </a:solidFill>
                <a:latin typeface="Karla"/>
                <a:ea typeface="Karla"/>
                <a:cs typeface="Karla"/>
                <a:sym typeface="Karla"/>
              </a:defRPr>
            </a:lvl4pPr>
            <a:lvl5pPr marL="2286000" marR="0" lvl="4" indent="-304800" algn="l" rtl="0">
              <a:lnSpc>
                <a:spcPct val="100000"/>
              </a:lnSpc>
              <a:spcBef>
                <a:spcPts val="0"/>
              </a:spcBef>
              <a:spcAft>
                <a:spcPts val="0"/>
              </a:spcAft>
              <a:buClr>
                <a:srgbClr val="999999"/>
              </a:buClr>
              <a:buSzPts val="1200"/>
              <a:buFont typeface="Open Sans"/>
              <a:buChar char="○"/>
              <a:defRPr sz="1400" b="0" i="0" u="none" strike="noStrike" cap="none">
                <a:solidFill>
                  <a:schemeClr val="lt1"/>
                </a:solidFill>
                <a:latin typeface="Karla"/>
                <a:ea typeface="Karla"/>
                <a:cs typeface="Karla"/>
                <a:sym typeface="Karla"/>
              </a:defRPr>
            </a:lvl5pPr>
            <a:lvl6pPr marL="2743200" marR="0" lvl="5" indent="-304800" algn="l" rtl="0">
              <a:lnSpc>
                <a:spcPct val="100000"/>
              </a:lnSpc>
              <a:spcBef>
                <a:spcPts val="0"/>
              </a:spcBef>
              <a:spcAft>
                <a:spcPts val="0"/>
              </a:spcAft>
              <a:buClr>
                <a:srgbClr val="999999"/>
              </a:buClr>
              <a:buSzPts val="1200"/>
              <a:buFont typeface="Open Sans"/>
              <a:buChar char="■"/>
              <a:defRPr sz="1400" b="0" i="0" u="none" strike="noStrike" cap="none">
                <a:solidFill>
                  <a:schemeClr val="lt1"/>
                </a:solidFill>
                <a:latin typeface="Karla"/>
                <a:ea typeface="Karla"/>
                <a:cs typeface="Karla"/>
                <a:sym typeface="Karla"/>
              </a:defRPr>
            </a:lvl6pPr>
            <a:lvl7pPr marL="3200400" marR="0" lvl="6" indent="-273050" algn="l" rtl="0">
              <a:lnSpc>
                <a:spcPct val="100000"/>
              </a:lnSpc>
              <a:spcBef>
                <a:spcPts val="0"/>
              </a:spcBef>
              <a:spcAft>
                <a:spcPts val="0"/>
              </a:spcAft>
              <a:buClr>
                <a:srgbClr val="999999"/>
              </a:buClr>
              <a:buSzPts val="700"/>
              <a:buFont typeface="Open Sans"/>
              <a:buChar char="●"/>
              <a:defRPr sz="1400" b="0" i="0" u="none" strike="noStrike" cap="none">
                <a:solidFill>
                  <a:schemeClr val="lt1"/>
                </a:solidFill>
                <a:latin typeface="Karla"/>
                <a:ea typeface="Karla"/>
                <a:cs typeface="Karla"/>
                <a:sym typeface="Karla"/>
              </a:defRPr>
            </a:lvl7pPr>
            <a:lvl8pPr marL="3657600" marR="0" lvl="7" indent="-273050" algn="l" rtl="0">
              <a:lnSpc>
                <a:spcPct val="100000"/>
              </a:lnSpc>
              <a:spcBef>
                <a:spcPts val="0"/>
              </a:spcBef>
              <a:spcAft>
                <a:spcPts val="0"/>
              </a:spcAft>
              <a:buClr>
                <a:srgbClr val="999999"/>
              </a:buClr>
              <a:buSzPts val="700"/>
              <a:buFont typeface="Open Sans"/>
              <a:buChar char="○"/>
              <a:defRPr sz="1400" b="0" i="0" u="none" strike="noStrike" cap="none">
                <a:solidFill>
                  <a:schemeClr val="lt1"/>
                </a:solidFill>
                <a:latin typeface="Karla"/>
                <a:ea typeface="Karla"/>
                <a:cs typeface="Karla"/>
                <a:sym typeface="Karla"/>
              </a:defRPr>
            </a:lvl8pPr>
            <a:lvl9pPr marL="4114800" marR="0" lvl="8" indent="-266700" algn="l" rtl="0">
              <a:lnSpc>
                <a:spcPct val="100000"/>
              </a:lnSpc>
              <a:spcBef>
                <a:spcPts val="0"/>
              </a:spcBef>
              <a:spcAft>
                <a:spcPts val="0"/>
              </a:spcAft>
              <a:buClr>
                <a:srgbClr val="999999"/>
              </a:buClr>
              <a:buSzPts val="600"/>
              <a:buFont typeface="Open Sans"/>
              <a:buChar char="■"/>
              <a:defRPr sz="1400" b="0" i="0" u="none" strike="noStrike" cap="none">
                <a:solidFill>
                  <a:schemeClr val="lt1"/>
                </a:solidFill>
                <a:latin typeface="Karla"/>
                <a:ea typeface="Karla"/>
                <a:cs typeface="Karla"/>
                <a:sym typeface="Karla"/>
              </a:defRPr>
            </a:lvl9pPr>
          </a:lstStyle>
          <a:p>
            <a:pPr marL="177800" indent="0">
              <a:buNone/>
            </a:pPr>
            <a:r>
              <a:rPr lang="en-US" b="1" dirty="0"/>
              <a:t>8. Open Source Intelligence (OSINT)</a:t>
            </a:r>
          </a:p>
          <a:p>
            <a:pPr>
              <a:buFont typeface="Arial" panose="020B0604020202020204" pitchFamily="34" charset="0"/>
              <a:buChar char="•"/>
            </a:pPr>
            <a:r>
              <a:rPr lang="en-US" b="1" dirty="0"/>
              <a:t>Certified OSINT Professional (OSINT Academy)</a:t>
            </a:r>
            <a:endParaRPr lang="en-US" dirty="0"/>
          </a:p>
          <a:p>
            <a:pPr marL="742950" lvl="1" indent="-285750">
              <a:buFont typeface="Arial" panose="020B0604020202020204" pitchFamily="34" charset="0"/>
              <a:buChar char="•"/>
            </a:pPr>
            <a:r>
              <a:rPr lang="en-US" i="1" dirty="0"/>
              <a:t>Overview:</a:t>
            </a:r>
            <a:r>
              <a:rPr lang="en-US" dirty="0"/>
              <a:t> Covers OSINT techniques and tools for gathering intelligence.</a:t>
            </a:r>
          </a:p>
          <a:p>
            <a:pPr marL="742950" lvl="1" indent="-285750">
              <a:buFont typeface="Arial" panose="020B0604020202020204" pitchFamily="34" charset="0"/>
              <a:buChar char="•"/>
            </a:pPr>
            <a:r>
              <a:rPr lang="en-US" i="1" dirty="0"/>
              <a:t>Ideal For:</a:t>
            </a:r>
            <a:r>
              <a:rPr lang="en-US" dirty="0"/>
              <a:t> Those interested in intelligence gathering, reconnaissance, or social engineering.</a:t>
            </a:r>
          </a:p>
          <a:p>
            <a:pPr>
              <a:buFont typeface="Arial" panose="020B0604020202020204" pitchFamily="34" charset="0"/>
              <a:buChar char="•"/>
            </a:pPr>
            <a:r>
              <a:rPr lang="en-US" b="1" dirty="0"/>
              <a:t>SANS SEC487: Open-Source Intelligence (OSINT) Gathering and Analysis</a:t>
            </a:r>
            <a:endParaRPr lang="en-US" dirty="0"/>
          </a:p>
          <a:p>
            <a:pPr marL="742950" lvl="1" indent="-285750">
              <a:buFont typeface="Arial" panose="020B0604020202020204" pitchFamily="34" charset="0"/>
              <a:buChar char="•"/>
            </a:pPr>
            <a:r>
              <a:rPr lang="en-US" i="1" dirty="0"/>
              <a:t>Overview:</a:t>
            </a:r>
            <a:r>
              <a:rPr lang="en-US" dirty="0"/>
              <a:t> Teaches OSINT collection and analysis techniques.</a:t>
            </a:r>
          </a:p>
          <a:p>
            <a:pPr marL="742950" lvl="1" indent="-285750">
              <a:buFont typeface="Arial" panose="020B0604020202020204" pitchFamily="34" charset="0"/>
              <a:buChar char="•"/>
            </a:pPr>
            <a:r>
              <a:rPr lang="en-US" i="1" dirty="0"/>
              <a:t>Ideal For:</a:t>
            </a:r>
            <a:r>
              <a:rPr lang="en-US" dirty="0"/>
              <a:t> Beginners interested in OSINT and digital investigations.</a:t>
            </a:r>
          </a:p>
        </p:txBody>
      </p:sp>
    </p:spTree>
    <p:extLst>
      <p:ext uri="{BB962C8B-B14F-4D97-AF65-F5344CB8AC3E}">
        <p14:creationId xmlns:p14="http://schemas.microsoft.com/office/powerpoint/2010/main" val="16089262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9658E-25EF-35E3-ED8E-FB4A9A813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238D51-AAEA-E718-0504-FCBBD0027528}"/>
              </a:ext>
            </a:extLst>
          </p:cNvPr>
          <p:cNvSpPr>
            <a:spLocks noGrp="1"/>
          </p:cNvSpPr>
          <p:nvPr>
            <p:ph type="title"/>
          </p:nvPr>
        </p:nvSpPr>
        <p:spPr/>
        <p:txBody>
          <a:bodyPr/>
          <a:lstStyle/>
          <a:p>
            <a:r>
              <a:rPr lang="en-US" dirty="0"/>
              <a:t>Preview of Capstone Project</a:t>
            </a:r>
            <a:endParaRPr lang="en-NG" dirty="0"/>
          </a:p>
        </p:txBody>
      </p:sp>
      <p:sp>
        <p:nvSpPr>
          <p:cNvPr id="3" name="Text Placeholder 2">
            <a:extLst>
              <a:ext uri="{FF2B5EF4-FFF2-40B4-BE49-F238E27FC236}">
                <a16:creationId xmlns:a16="http://schemas.microsoft.com/office/drawing/2014/main" id="{457D7BB2-63B1-6184-F7DF-F31A4EA5384A}"/>
              </a:ext>
            </a:extLst>
          </p:cNvPr>
          <p:cNvSpPr>
            <a:spLocks noGrp="1"/>
          </p:cNvSpPr>
          <p:nvPr>
            <p:ph type="body" idx="1"/>
          </p:nvPr>
        </p:nvSpPr>
        <p:spPr/>
        <p:txBody>
          <a:bodyPr/>
          <a:lstStyle/>
          <a:p>
            <a:r>
              <a:rPr lang="en-US" dirty="0"/>
              <a:t>Network Analysis Task</a:t>
            </a:r>
          </a:p>
          <a:p>
            <a:r>
              <a:rPr lang="en-US" dirty="0"/>
              <a:t>Cryptography Task</a:t>
            </a:r>
          </a:p>
          <a:p>
            <a:r>
              <a:rPr lang="en-US" dirty="0"/>
              <a:t>Programming Task</a:t>
            </a:r>
          </a:p>
          <a:p>
            <a:r>
              <a:rPr lang="en-US" dirty="0" err="1"/>
              <a:t>Osint</a:t>
            </a:r>
            <a:r>
              <a:rPr lang="en-US" dirty="0"/>
              <a:t> Task</a:t>
            </a:r>
          </a:p>
          <a:p>
            <a:r>
              <a:rPr lang="en-US" dirty="0"/>
              <a:t>Playbook Task</a:t>
            </a:r>
          </a:p>
        </p:txBody>
      </p:sp>
    </p:spTree>
    <p:extLst>
      <p:ext uri="{BB962C8B-B14F-4D97-AF65-F5344CB8AC3E}">
        <p14:creationId xmlns:p14="http://schemas.microsoft.com/office/powerpoint/2010/main" val="1055560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5">
          <a:extLst>
            <a:ext uri="{FF2B5EF4-FFF2-40B4-BE49-F238E27FC236}">
              <a16:creationId xmlns:a16="http://schemas.microsoft.com/office/drawing/2014/main" id="{75347B49-68A9-BD1F-2371-DC413BE17B1A}"/>
            </a:ext>
          </a:extLst>
        </p:cNvPr>
        <p:cNvGrpSpPr/>
        <p:nvPr/>
      </p:nvGrpSpPr>
      <p:grpSpPr>
        <a:xfrm>
          <a:off x="0" y="0"/>
          <a:ext cx="0" cy="0"/>
          <a:chOff x="0" y="0"/>
          <a:chExt cx="0" cy="0"/>
        </a:xfrm>
      </p:grpSpPr>
      <p:sp>
        <p:nvSpPr>
          <p:cNvPr id="396" name="Google Shape;396;p33">
            <a:extLst>
              <a:ext uri="{FF2B5EF4-FFF2-40B4-BE49-F238E27FC236}">
                <a16:creationId xmlns:a16="http://schemas.microsoft.com/office/drawing/2014/main" id="{E45C2333-9958-12A3-A111-9DBD7279F53C}"/>
              </a:ext>
            </a:extLst>
          </p:cNvPr>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a:extLst>
              <a:ext uri="{FF2B5EF4-FFF2-40B4-BE49-F238E27FC236}">
                <a16:creationId xmlns:a16="http://schemas.microsoft.com/office/drawing/2014/main" id="{D53BE6C8-325D-4874-689C-E2C15C2864C3}"/>
              </a:ext>
            </a:extLst>
          </p:cNvPr>
          <p:cNvSpPr txBox="1">
            <a:spLocks noGrp="1"/>
          </p:cNvSpPr>
          <p:nvPr>
            <p:ph type="title"/>
          </p:nvPr>
        </p:nvSpPr>
        <p:spPr>
          <a:xfrm>
            <a:off x="4572000" y="1911785"/>
            <a:ext cx="3588240" cy="111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Security Domains</a:t>
            </a:r>
            <a:endParaRPr dirty="0"/>
          </a:p>
        </p:txBody>
      </p:sp>
      <p:sp>
        <p:nvSpPr>
          <p:cNvPr id="399" name="Google Shape;399;p33">
            <a:extLst>
              <a:ext uri="{FF2B5EF4-FFF2-40B4-BE49-F238E27FC236}">
                <a16:creationId xmlns:a16="http://schemas.microsoft.com/office/drawing/2014/main" id="{03D156D8-3FF7-542D-EBB9-79B5F90B206E}"/>
              </a:ext>
            </a:extLst>
          </p:cNvPr>
          <p:cNvSpPr txBox="1">
            <a:spLocks noGrp="1"/>
          </p:cNvSpPr>
          <p:nvPr>
            <p:ph type="title" idx="2"/>
          </p:nvPr>
        </p:nvSpPr>
        <p:spPr>
          <a:xfrm>
            <a:off x="1931113" y="1872250"/>
            <a:ext cx="1728900"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kumimoji="0" lang="en" sz="1200" b="0" i="0" u="none" strike="noStrike" kern="0" cap="none" spc="0" normalizeH="0" baseline="0" noProof="0" dirty="0">
                <a:ln>
                  <a:noFill/>
                </a:ln>
                <a:solidFill>
                  <a:srgbClr val="FFFFFF"/>
                </a:solidFill>
                <a:effectLst/>
                <a:uLnTx/>
                <a:uFillTx/>
                <a:latin typeface="Audiowide"/>
                <a:sym typeface="Audiowide"/>
              </a:rPr>
              <a:t>week </a:t>
            </a:r>
            <a:r>
              <a:rPr lang="en" sz="7200" dirty="0"/>
              <a:t>02</a:t>
            </a:r>
            <a:endParaRPr sz="7200" dirty="0"/>
          </a:p>
        </p:txBody>
      </p:sp>
      <p:grpSp>
        <p:nvGrpSpPr>
          <p:cNvPr id="400" name="Google Shape;400;p33">
            <a:extLst>
              <a:ext uri="{FF2B5EF4-FFF2-40B4-BE49-F238E27FC236}">
                <a16:creationId xmlns:a16="http://schemas.microsoft.com/office/drawing/2014/main" id="{A3C7E52B-2B1C-E18A-BD79-D47E280A3A04}"/>
              </a:ext>
            </a:extLst>
          </p:cNvPr>
          <p:cNvGrpSpPr/>
          <p:nvPr/>
        </p:nvGrpSpPr>
        <p:grpSpPr>
          <a:xfrm rot="10800000">
            <a:off x="8057882" y="382596"/>
            <a:ext cx="288601" cy="1096693"/>
            <a:chOff x="1006700" y="2603975"/>
            <a:chExt cx="55450" cy="210700"/>
          </a:xfrm>
        </p:grpSpPr>
        <p:sp>
          <p:nvSpPr>
            <p:cNvPr id="401" name="Google Shape;401;p33">
              <a:extLst>
                <a:ext uri="{FF2B5EF4-FFF2-40B4-BE49-F238E27FC236}">
                  <a16:creationId xmlns:a16="http://schemas.microsoft.com/office/drawing/2014/main" id="{F4535CF3-F19B-D998-94EF-01B5A10EA3B4}"/>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a:extLst>
                <a:ext uri="{FF2B5EF4-FFF2-40B4-BE49-F238E27FC236}">
                  <a16:creationId xmlns:a16="http://schemas.microsoft.com/office/drawing/2014/main" id="{818CE60E-A6EA-C6EF-88D5-454430AC331F}"/>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a:extLst>
                <a:ext uri="{FF2B5EF4-FFF2-40B4-BE49-F238E27FC236}">
                  <a16:creationId xmlns:a16="http://schemas.microsoft.com/office/drawing/2014/main" id="{810FF92C-29DC-97A7-D906-349477942268}"/>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a:extLst>
                <a:ext uri="{FF2B5EF4-FFF2-40B4-BE49-F238E27FC236}">
                  <a16:creationId xmlns:a16="http://schemas.microsoft.com/office/drawing/2014/main" id="{C50466EA-8691-F4AE-61C6-C8A19AA3DE97}"/>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a:extLst>
                <a:ext uri="{FF2B5EF4-FFF2-40B4-BE49-F238E27FC236}">
                  <a16:creationId xmlns:a16="http://schemas.microsoft.com/office/drawing/2014/main" id="{AD847AAB-CBED-023E-96FC-DF40F3F95072}"/>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a:extLst>
                <a:ext uri="{FF2B5EF4-FFF2-40B4-BE49-F238E27FC236}">
                  <a16:creationId xmlns:a16="http://schemas.microsoft.com/office/drawing/2014/main" id="{C6F364F7-D95C-1752-6964-8441B5B676E4}"/>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a:extLst>
              <a:ext uri="{FF2B5EF4-FFF2-40B4-BE49-F238E27FC236}">
                <a16:creationId xmlns:a16="http://schemas.microsoft.com/office/drawing/2014/main" id="{F0A3DF12-D3F0-5F62-7589-3D0BBF2561E3}"/>
              </a:ext>
            </a:extLst>
          </p:cNvPr>
          <p:cNvGrpSpPr/>
          <p:nvPr/>
        </p:nvGrpSpPr>
        <p:grpSpPr>
          <a:xfrm>
            <a:off x="558602" y="508321"/>
            <a:ext cx="781224" cy="726909"/>
            <a:chOff x="827350" y="3629733"/>
            <a:chExt cx="1431600" cy="1332067"/>
          </a:xfrm>
        </p:grpSpPr>
        <p:sp>
          <p:nvSpPr>
            <p:cNvPr id="408" name="Google Shape;408;p33">
              <a:extLst>
                <a:ext uri="{FF2B5EF4-FFF2-40B4-BE49-F238E27FC236}">
                  <a16:creationId xmlns:a16="http://schemas.microsoft.com/office/drawing/2014/main" id="{FA4BB72F-6E79-9A47-9BA6-57798B71143E}"/>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a:extLst>
                <a:ext uri="{FF2B5EF4-FFF2-40B4-BE49-F238E27FC236}">
                  <a16:creationId xmlns:a16="http://schemas.microsoft.com/office/drawing/2014/main" id="{1AF43A1A-B753-C6BE-5A5B-EA9519849B14}"/>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a:extLst>
                <a:ext uri="{FF2B5EF4-FFF2-40B4-BE49-F238E27FC236}">
                  <a16:creationId xmlns:a16="http://schemas.microsoft.com/office/drawing/2014/main" id="{CEAD9958-C107-DEBE-B388-B34B8E11F77F}"/>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a:extLst>
              <a:ext uri="{FF2B5EF4-FFF2-40B4-BE49-F238E27FC236}">
                <a16:creationId xmlns:a16="http://schemas.microsoft.com/office/drawing/2014/main" id="{3ABC8FDC-BF66-60B4-4E8E-3142CAEC39CC}"/>
              </a:ext>
            </a:extLst>
          </p:cNvPr>
          <p:cNvGrpSpPr/>
          <p:nvPr/>
        </p:nvGrpSpPr>
        <p:grpSpPr>
          <a:xfrm>
            <a:off x="1387564" y="321673"/>
            <a:ext cx="356325" cy="331552"/>
            <a:chOff x="827350" y="3629733"/>
            <a:chExt cx="1431600" cy="1332067"/>
          </a:xfrm>
        </p:grpSpPr>
        <p:sp>
          <p:nvSpPr>
            <p:cNvPr id="412" name="Google Shape;412;p33">
              <a:extLst>
                <a:ext uri="{FF2B5EF4-FFF2-40B4-BE49-F238E27FC236}">
                  <a16:creationId xmlns:a16="http://schemas.microsoft.com/office/drawing/2014/main" id="{329B60D5-1E8A-016A-692C-BEACA65CD178}"/>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a:extLst>
                <a:ext uri="{FF2B5EF4-FFF2-40B4-BE49-F238E27FC236}">
                  <a16:creationId xmlns:a16="http://schemas.microsoft.com/office/drawing/2014/main" id="{E2D978E7-91A0-EC22-5F73-C9118E68573D}"/>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a:extLst>
                <a:ext uri="{FF2B5EF4-FFF2-40B4-BE49-F238E27FC236}">
                  <a16:creationId xmlns:a16="http://schemas.microsoft.com/office/drawing/2014/main" id="{4EDA8373-C65E-C2FC-0E75-3E95CEC1A517}"/>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a:extLst>
              <a:ext uri="{FF2B5EF4-FFF2-40B4-BE49-F238E27FC236}">
                <a16:creationId xmlns:a16="http://schemas.microsoft.com/office/drawing/2014/main" id="{9A1DA6AF-0B47-FB32-9293-B1A8B47F23ED}"/>
              </a:ext>
            </a:extLst>
          </p:cNvPr>
          <p:cNvGrpSpPr/>
          <p:nvPr/>
        </p:nvGrpSpPr>
        <p:grpSpPr>
          <a:xfrm>
            <a:off x="7535601" y="3848738"/>
            <a:ext cx="895180" cy="832942"/>
            <a:chOff x="827350" y="3629733"/>
            <a:chExt cx="1431600" cy="1332067"/>
          </a:xfrm>
        </p:grpSpPr>
        <p:sp>
          <p:nvSpPr>
            <p:cNvPr id="416" name="Google Shape;416;p33">
              <a:extLst>
                <a:ext uri="{FF2B5EF4-FFF2-40B4-BE49-F238E27FC236}">
                  <a16:creationId xmlns:a16="http://schemas.microsoft.com/office/drawing/2014/main" id="{0DBC62B7-AB48-5B2C-2A72-72CD2E3FDD02}"/>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a:extLst>
                <a:ext uri="{FF2B5EF4-FFF2-40B4-BE49-F238E27FC236}">
                  <a16:creationId xmlns:a16="http://schemas.microsoft.com/office/drawing/2014/main" id="{E9FF186B-A735-A033-34C0-0B9498F6AC27}"/>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a:extLst>
                <a:ext uri="{FF2B5EF4-FFF2-40B4-BE49-F238E27FC236}">
                  <a16:creationId xmlns:a16="http://schemas.microsoft.com/office/drawing/2014/main" id="{E266E133-598E-6F84-1B8E-137225640240}"/>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a:extLst>
              <a:ext uri="{FF2B5EF4-FFF2-40B4-BE49-F238E27FC236}">
                <a16:creationId xmlns:a16="http://schemas.microsoft.com/office/drawing/2014/main" id="{C6582C10-9CC1-7FB8-588C-0E35FDC4A03E}"/>
              </a:ext>
            </a:extLst>
          </p:cNvPr>
          <p:cNvGrpSpPr/>
          <p:nvPr/>
        </p:nvGrpSpPr>
        <p:grpSpPr>
          <a:xfrm>
            <a:off x="7902683" y="2980240"/>
            <a:ext cx="598982" cy="557337"/>
            <a:chOff x="827350" y="3629733"/>
            <a:chExt cx="1431600" cy="1332067"/>
          </a:xfrm>
        </p:grpSpPr>
        <p:sp>
          <p:nvSpPr>
            <p:cNvPr id="420" name="Google Shape;420;p33">
              <a:extLst>
                <a:ext uri="{FF2B5EF4-FFF2-40B4-BE49-F238E27FC236}">
                  <a16:creationId xmlns:a16="http://schemas.microsoft.com/office/drawing/2014/main" id="{4C12C141-9B42-65CD-6E5E-16180B393201}"/>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a:extLst>
                <a:ext uri="{FF2B5EF4-FFF2-40B4-BE49-F238E27FC236}">
                  <a16:creationId xmlns:a16="http://schemas.microsoft.com/office/drawing/2014/main" id="{1BC2AF91-2C9C-409A-4939-441636BD41B7}"/>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a:extLst>
                <a:ext uri="{FF2B5EF4-FFF2-40B4-BE49-F238E27FC236}">
                  <a16:creationId xmlns:a16="http://schemas.microsoft.com/office/drawing/2014/main" id="{9EE4341F-1A0E-0D1B-0D95-8B74D82998BB}"/>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a:extLst>
              <a:ext uri="{FF2B5EF4-FFF2-40B4-BE49-F238E27FC236}">
                <a16:creationId xmlns:a16="http://schemas.microsoft.com/office/drawing/2014/main" id="{2820E777-2950-8DD8-DA06-93AAD4A40FEA}"/>
              </a:ext>
            </a:extLst>
          </p:cNvPr>
          <p:cNvGrpSpPr/>
          <p:nvPr/>
        </p:nvGrpSpPr>
        <p:grpSpPr>
          <a:xfrm>
            <a:off x="6634531" y="4239131"/>
            <a:ext cx="464268" cy="431989"/>
            <a:chOff x="827350" y="3629733"/>
            <a:chExt cx="1431600" cy="1332067"/>
          </a:xfrm>
        </p:grpSpPr>
        <p:sp>
          <p:nvSpPr>
            <p:cNvPr id="424" name="Google Shape;424;p33">
              <a:extLst>
                <a:ext uri="{FF2B5EF4-FFF2-40B4-BE49-F238E27FC236}">
                  <a16:creationId xmlns:a16="http://schemas.microsoft.com/office/drawing/2014/main" id="{9701ED92-D59E-F6D4-2853-096FC180EC1A}"/>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a:extLst>
                <a:ext uri="{FF2B5EF4-FFF2-40B4-BE49-F238E27FC236}">
                  <a16:creationId xmlns:a16="http://schemas.microsoft.com/office/drawing/2014/main" id="{97CC47F2-0D39-C40E-FA72-E22E5863E5B2}"/>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a:extLst>
                <a:ext uri="{FF2B5EF4-FFF2-40B4-BE49-F238E27FC236}">
                  <a16:creationId xmlns:a16="http://schemas.microsoft.com/office/drawing/2014/main" id="{3EC58347-1FE4-676F-E5E9-0968AA1344DF}"/>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a:extLst>
              <a:ext uri="{FF2B5EF4-FFF2-40B4-BE49-F238E27FC236}">
                <a16:creationId xmlns:a16="http://schemas.microsoft.com/office/drawing/2014/main" id="{F64A4467-6B97-9837-73C1-9A94F337E59C}"/>
              </a:ext>
            </a:extLst>
          </p:cNvPr>
          <p:cNvGrpSpPr/>
          <p:nvPr/>
        </p:nvGrpSpPr>
        <p:grpSpPr>
          <a:xfrm rot="5400000">
            <a:off x="962657" y="3906771"/>
            <a:ext cx="288601" cy="1096693"/>
            <a:chOff x="1006700" y="2603975"/>
            <a:chExt cx="55450" cy="210700"/>
          </a:xfrm>
        </p:grpSpPr>
        <p:sp>
          <p:nvSpPr>
            <p:cNvPr id="428" name="Google Shape;428;p33">
              <a:extLst>
                <a:ext uri="{FF2B5EF4-FFF2-40B4-BE49-F238E27FC236}">
                  <a16:creationId xmlns:a16="http://schemas.microsoft.com/office/drawing/2014/main" id="{344F721A-A80E-A79D-A47D-371AED69AEDD}"/>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a:extLst>
                <a:ext uri="{FF2B5EF4-FFF2-40B4-BE49-F238E27FC236}">
                  <a16:creationId xmlns:a16="http://schemas.microsoft.com/office/drawing/2014/main" id="{01200F67-9183-073E-CF0F-BD512CDBE224}"/>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a:extLst>
                <a:ext uri="{FF2B5EF4-FFF2-40B4-BE49-F238E27FC236}">
                  <a16:creationId xmlns:a16="http://schemas.microsoft.com/office/drawing/2014/main" id="{FCF4F1AC-BBDD-68E9-5CB4-6E5613157E40}"/>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a:extLst>
                <a:ext uri="{FF2B5EF4-FFF2-40B4-BE49-F238E27FC236}">
                  <a16:creationId xmlns:a16="http://schemas.microsoft.com/office/drawing/2014/main" id="{7946B6B0-99B3-E0F6-EC49-B6EB50A41484}"/>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a:extLst>
                <a:ext uri="{FF2B5EF4-FFF2-40B4-BE49-F238E27FC236}">
                  <a16:creationId xmlns:a16="http://schemas.microsoft.com/office/drawing/2014/main" id="{BF476A57-AC5F-6C2F-ADB6-096711EB19CE}"/>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a:extLst>
                <a:ext uri="{FF2B5EF4-FFF2-40B4-BE49-F238E27FC236}">
                  <a16:creationId xmlns:a16="http://schemas.microsoft.com/office/drawing/2014/main" id="{CEB0CCA5-58EC-A1EE-CD60-B3556AE5891F}"/>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24586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1727250" y="13333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txBox="1">
            <a:spLocks noGrp="1"/>
          </p:cNvSpPr>
          <p:nvPr>
            <p:ph type="title"/>
          </p:nvPr>
        </p:nvSpPr>
        <p:spPr>
          <a:xfrm>
            <a:off x="2005350" y="1506749"/>
            <a:ext cx="5133300" cy="2217755"/>
          </a:xfrm>
          <a:prstGeom prst="rect">
            <a:avLst/>
          </a:prstGeom>
        </p:spPr>
        <p:txBody>
          <a:bodyPr spcFirstLastPara="1" wrap="square" lIns="91425" tIns="91425" rIns="91425" bIns="91425" anchor="ctr" anchorCtr="0">
            <a:noAutofit/>
          </a:bodyPr>
          <a:lstStyle/>
          <a:p>
            <a:r>
              <a:rPr lang="en" sz="4800" dirty="0"/>
              <a:t>Not All </a:t>
            </a:r>
            <a:r>
              <a:rPr lang="en" sz="4800" dirty="0">
                <a:solidFill>
                  <a:srgbClr val="00B050"/>
                </a:solidFill>
              </a:rPr>
              <a:t>Heroes</a:t>
            </a:r>
            <a:r>
              <a:rPr lang="en" sz="4800" dirty="0"/>
              <a:t> </a:t>
            </a:r>
            <a:br>
              <a:rPr lang="en" sz="4800" dirty="0"/>
            </a:br>
            <a:r>
              <a:rPr lang="en" sz="4800" dirty="0"/>
              <a:t>Wear </a:t>
            </a:r>
            <a:r>
              <a:rPr lang="en" sz="4800" dirty="0">
                <a:solidFill>
                  <a:srgbClr val="FF0000"/>
                </a:solidFill>
              </a:rPr>
              <a:t>Capes</a:t>
            </a:r>
            <a:br>
              <a:rPr lang="en" sz="4800" dirty="0">
                <a:solidFill>
                  <a:srgbClr val="FF0000"/>
                </a:solidFill>
              </a:rPr>
            </a:br>
            <a:r>
              <a:rPr lang="en-US" sz="1000" i="1" dirty="0"/>
              <a:t>Some wear </a:t>
            </a:r>
            <a:r>
              <a:rPr lang="en-US" sz="1000" i="1" dirty="0">
                <a:solidFill>
                  <a:srgbClr val="FFC000"/>
                </a:solidFill>
              </a:rPr>
              <a:t>Hoodies</a:t>
            </a:r>
            <a:br>
              <a:rPr lang="en-US" sz="1000" dirty="0">
                <a:solidFill>
                  <a:srgbClr val="FF0000"/>
                </a:solidFill>
              </a:rPr>
            </a:br>
            <a:endParaRPr sz="1000" dirty="0">
              <a:solidFill>
                <a:srgbClr val="FF0000"/>
              </a:solidFill>
            </a:endParaRPr>
          </a:p>
        </p:txBody>
      </p:sp>
      <p:grpSp>
        <p:nvGrpSpPr>
          <p:cNvPr id="440" name="Google Shape;440;p34"/>
          <p:cNvGrpSpPr/>
          <p:nvPr/>
        </p:nvGrpSpPr>
        <p:grpSpPr>
          <a:xfrm rot="10800000">
            <a:off x="8182795" y="3741521"/>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535539" y="4091671"/>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1563289" y="4339573"/>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626658" y="3184190"/>
            <a:ext cx="598982" cy="557337"/>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4"/>
          <p:cNvGrpSpPr/>
          <p:nvPr/>
        </p:nvGrpSpPr>
        <p:grpSpPr>
          <a:xfrm rot="5400000">
            <a:off x="1030707" y="-8854"/>
            <a:ext cx="288601" cy="1096693"/>
            <a:chOff x="1006700" y="2603975"/>
            <a:chExt cx="55450" cy="210700"/>
          </a:xfrm>
        </p:grpSpPr>
        <p:sp>
          <p:nvSpPr>
            <p:cNvPr id="468" name="Google Shape;468;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57"/>
          <p:cNvSpPr/>
          <p:nvPr/>
        </p:nvSpPr>
        <p:spPr>
          <a:xfrm>
            <a:off x="1727250" y="539500"/>
            <a:ext cx="5689500" cy="213517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57"/>
          <p:cNvGrpSpPr/>
          <p:nvPr/>
        </p:nvGrpSpPr>
        <p:grpSpPr>
          <a:xfrm>
            <a:off x="5109213" y="3364415"/>
            <a:ext cx="387661" cy="387661"/>
            <a:chOff x="1379798" y="1723250"/>
            <a:chExt cx="397887" cy="397887"/>
          </a:xfrm>
        </p:grpSpPr>
        <p:sp>
          <p:nvSpPr>
            <p:cNvPr id="1404" name="Google Shape;1404;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57"/>
          <p:cNvGrpSpPr/>
          <p:nvPr/>
        </p:nvGrpSpPr>
        <p:grpSpPr>
          <a:xfrm>
            <a:off x="3509869" y="3364415"/>
            <a:ext cx="387681" cy="387661"/>
            <a:chOff x="266768" y="1721375"/>
            <a:chExt cx="397907" cy="397887"/>
          </a:xfrm>
        </p:grpSpPr>
        <p:sp>
          <p:nvSpPr>
            <p:cNvPr id="1409" name="Google Shape;1409;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57"/>
          <p:cNvGrpSpPr/>
          <p:nvPr/>
        </p:nvGrpSpPr>
        <p:grpSpPr>
          <a:xfrm>
            <a:off x="4309561" y="3364415"/>
            <a:ext cx="387641" cy="387661"/>
            <a:chOff x="864491" y="1723250"/>
            <a:chExt cx="397866" cy="397887"/>
          </a:xfrm>
        </p:grpSpPr>
        <p:sp>
          <p:nvSpPr>
            <p:cNvPr id="1412" name="Google Shape;1412;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57"/>
          <p:cNvSpPr txBox="1">
            <a:spLocks noGrp="1"/>
          </p:cNvSpPr>
          <p:nvPr>
            <p:ph type="ctrTitle"/>
          </p:nvPr>
        </p:nvSpPr>
        <p:spPr>
          <a:xfrm>
            <a:off x="2243613" y="573100"/>
            <a:ext cx="4661700" cy="11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1416" name="Google Shape;1416;p57"/>
          <p:cNvSpPr txBox="1">
            <a:spLocks noGrp="1"/>
          </p:cNvSpPr>
          <p:nvPr>
            <p:ph type="subTitle" idx="1"/>
          </p:nvPr>
        </p:nvSpPr>
        <p:spPr>
          <a:xfrm>
            <a:off x="2243625" y="1723300"/>
            <a:ext cx="4661700" cy="11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dirty="0">
                <a:solidFill>
                  <a:schemeClr val="lt1"/>
                </a:solidFill>
              </a:rPr>
              <a:t>Do you have any questions?</a:t>
            </a:r>
            <a:endParaRPr b="1" dirty="0">
              <a:solidFill>
                <a:schemeClr val="lt1"/>
              </a:solidFill>
            </a:endParaRPr>
          </a:p>
          <a:p>
            <a:pPr marL="0" lvl="0" indent="0" algn="ctr" rtl="0">
              <a:spcBef>
                <a:spcPts val="1000"/>
              </a:spcBef>
              <a:spcAft>
                <a:spcPts val="0"/>
              </a:spcAft>
              <a:buClr>
                <a:schemeClr val="dk1"/>
              </a:buClr>
              <a:buSzPts val="1100"/>
              <a:buFont typeface="Arial"/>
              <a:buNone/>
            </a:pPr>
            <a:r>
              <a:rPr lang="en" dirty="0">
                <a:solidFill>
                  <a:schemeClr val="lt1"/>
                </a:solidFill>
              </a:rPr>
              <a:t>amosmarvellous48@gmail.com </a:t>
            </a:r>
            <a:endParaRPr dirty="0">
              <a:solidFill>
                <a:schemeClr val="lt1"/>
              </a:solidFill>
            </a:endParaRPr>
          </a:p>
          <a:p>
            <a:pPr marL="0" lvl="0" indent="0" algn="ctr" rtl="0">
              <a:spcBef>
                <a:spcPts val="0"/>
              </a:spcBef>
              <a:spcAft>
                <a:spcPts val="0"/>
              </a:spcAft>
              <a:buClr>
                <a:schemeClr val="dk1"/>
              </a:buClr>
              <a:buSzPts val="1100"/>
              <a:buFont typeface="Arial"/>
              <a:buNone/>
            </a:pPr>
            <a:r>
              <a:rPr lang="en" dirty="0">
                <a:solidFill>
                  <a:schemeClr val="lt1"/>
                </a:solidFill>
              </a:rPr>
              <a:t>+234</a:t>
            </a:r>
            <a:r>
              <a:rPr lang="en" dirty="0"/>
              <a:t> 702 625 4613</a:t>
            </a:r>
            <a:endParaRPr dirty="0">
              <a:solidFill>
                <a:schemeClr val="lt1"/>
              </a:solidFill>
            </a:endParaRPr>
          </a:p>
          <a:p>
            <a:pPr marL="0" lvl="0" indent="0" algn="ctr" rtl="0">
              <a:spcBef>
                <a:spcPts val="0"/>
              </a:spcBef>
              <a:spcAft>
                <a:spcPts val="0"/>
              </a:spcAft>
              <a:buNone/>
            </a:pPr>
            <a:endParaRPr dirty="0">
              <a:solidFill>
                <a:schemeClr val="lt1"/>
              </a:solidFill>
            </a:endParaRPr>
          </a:p>
        </p:txBody>
      </p:sp>
      <p:grpSp>
        <p:nvGrpSpPr>
          <p:cNvPr id="1421" name="Google Shape;1421;p57"/>
          <p:cNvGrpSpPr/>
          <p:nvPr/>
        </p:nvGrpSpPr>
        <p:grpSpPr>
          <a:xfrm>
            <a:off x="1006807" y="487596"/>
            <a:ext cx="288601" cy="1096693"/>
            <a:chOff x="1006700" y="2603975"/>
            <a:chExt cx="55450" cy="210700"/>
          </a:xfrm>
        </p:grpSpPr>
        <p:sp>
          <p:nvSpPr>
            <p:cNvPr id="1422" name="Google Shape;1422;p5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57"/>
          <p:cNvGrpSpPr/>
          <p:nvPr/>
        </p:nvGrpSpPr>
        <p:grpSpPr>
          <a:xfrm rot="5400000">
            <a:off x="7769557" y="3906771"/>
            <a:ext cx="288601" cy="1096693"/>
            <a:chOff x="1006700" y="2603975"/>
            <a:chExt cx="55450" cy="210700"/>
          </a:xfrm>
        </p:grpSpPr>
        <p:sp>
          <p:nvSpPr>
            <p:cNvPr id="1429" name="Google Shape;1429;p5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57"/>
          <p:cNvGrpSpPr/>
          <p:nvPr/>
        </p:nvGrpSpPr>
        <p:grpSpPr>
          <a:xfrm>
            <a:off x="551124" y="3629702"/>
            <a:ext cx="1178637" cy="1096691"/>
            <a:chOff x="827350" y="3629733"/>
            <a:chExt cx="1431600" cy="1332067"/>
          </a:xfrm>
        </p:grpSpPr>
        <p:sp>
          <p:nvSpPr>
            <p:cNvPr id="1436" name="Google Shape;1436;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57"/>
          <p:cNvGrpSpPr/>
          <p:nvPr/>
        </p:nvGrpSpPr>
        <p:grpSpPr>
          <a:xfrm>
            <a:off x="322602" y="2902809"/>
            <a:ext cx="781224" cy="726909"/>
            <a:chOff x="827350" y="3629733"/>
            <a:chExt cx="1431600" cy="1332067"/>
          </a:xfrm>
        </p:grpSpPr>
        <p:sp>
          <p:nvSpPr>
            <p:cNvPr id="1440" name="Google Shape;1440;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57"/>
          <p:cNvGrpSpPr/>
          <p:nvPr/>
        </p:nvGrpSpPr>
        <p:grpSpPr>
          <a:xfrm>
            <a:off x="1816189" y="4394848"/>
            <a:ext cx="356325" cy="331552"/>
            <a:chOff x="827350" y="3629733"/>
            <a:chExt cx="1431600" cy="1332067"/>
          </a:xfrm>
        </p:grpSpPr>
        <p:sp>
          <p:nvSpPr>
            <p:cNvPr id="1444" name="Google Shape;1444;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57"/>
          <p:cNvGrpSpPr/>
          <p:nvPr/>
        </p:nvGrpSpPr>
        <p:grpSpPr>
          <a:xfrm>
            <a:off x="7466251" y="219713"/>
            <a:ext cx="895180" cy="832942"/>
            <a:chOff x="827350" y="3629733"/>
            <a:chExt cx="1431600" cy="1332067"/>
          </a:xfrm>
        </p:grpSpPr>
        <p:sp>
          <p:nvSpPr>
            <p:cNvPr id="1448" name="Google Shape;1448;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57"/>
          <p:cNvGrpSpPr/>
          <p:nvPr/>
        </p:nvGrpSpPr>
        <p:grpSpPr>
          <a:xfrm>
            <a:off x="8131283" y="1065715"/>
            <a:ext cx="598982" cy="557337"/>
            <a:chOff x="827350" y="3629733"/>
            <a:chExt cx="1431600" cy="1332067"/>
          </a:xfrm>
        </p:grpSpPr>
        <p:sp>
          <p:nvSpPr>
            <p:cNvPr id="1452" name="Google Shape;1452;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7"/>
          <p:cNvGrpSpPr/>
          <p:nvPr/>
        </p:nvGrpSpPr>
        <p:grpSpPr>
          <a:xfrm>
            <a:off x="6901231" y="620669"/>
            <a:ext cx="464268" cy="431989"/>
            <a:chOff x="827350" y="3629733"/>
            <a:chExt cx="1431600" cy="1332067"/>
          </a:xfrm>
        </p:grpSpPr>
        <p:sp>
          <p:nvSpPr>
            <p:cNvPr id="1456" name="Google Shape;1456;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1727250" y="13333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txBox="1">
            <a:spLocks noGrp="1"/>
          </p:cNvSpPr>
          <p:nvPr>
            <p:ph type="title"/>
          </p:nvPr>
        </p:nvSpPr>
        <p:spPr>
          <a:xfrm>
            <a:off x="2005350" y="1506750"/>
            <a:ext cx="5133300" cy="2130000"/>
          </a:xfrm>
          <a:prstGeom prst="rect">
            <a:avLst/>
          </a:prstGeom>
        </p:spPr>
        <p:txBody>
          <a:bodyPr spcFirstLastPara="1" wrap="square" lIns="91425" tIns="91425" rIns="91425" bIns="91425" anchor="ctr" anchorCtr="0">
            <a:noAutofit/>
          </a:bodyPr>
          <a:lstStyle/>
          <a:p>
            <a:r>
              <a:rPr lang="en-US" sz="2800" dirty="0">
                <a:solidFill>
                  <a:schemeClr val="bg1"/>
                </a:solidFill>
              </a:rPr>
              <a:t>As of 2022, CISSP defined eight domains to organize the work of security professionals.</a:t>
            </a:r>
            <a:endParaRPr lang="en-US" sz="2800" dirty="0">
              <a:solidFill>
                <a:srgbClr val="FF0000"/>
              </a:solidFill>
            </a:endParaRPr>
          </a:p>
        </p:txBody>
      </p:sp>
      <p:grpSp>
        <p:nvGrpSpPr>
          <p:cNvPr id="440" name="Google Shape;440;p34"/>
          <p:cNvGrpSpPr/>
          <p:nvPr/>
        </p:nvGrpSpPr>
        <p:grpSpPr>
          <a:xfrm rot="10800000">
            <a:off x="8182795" y="3741521"/>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535539" y="4091671"/>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1563289" y="4339573"/>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626658" y="3184190"/>
            <a:ext cx="598982" cy="557337"/>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4"/>
          <p:cNvGrpSpPr/>
          <p:nvPr/>
        </p:nvGrpSpPr>
        <p:grpSpPr>
          <a:xfrm rot="5400000">
            <a:off x="1030707" y="-8854"/>
            <a:ext cx="288601" cy="1096693"/>
            <a:chOff x="1006700" y="2603975"/>
            <a:chExt cx="55450" cy="210700"/>
          </a:xfrm>
        </p:grpSpPr>
        <p:sp>
          <p:nvSpPr>
            <p:cNvPr id="468" name="Google Shape;468;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42276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Certified Information Systems Security Professionals (CISSP) Security Domains.</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98CF7E2E-A070-568F-83C3-55FEF24C0983}"/>
              </a:ext>
            </a:extLst>
          </p:cNvPr>
          <p:cNvPicPr>
            <a:picLocks noChangeAspect="1"/>
          </p:cNvPicPr>
          <p:nvPr/>
        </p:nvPicPr>
        <p:blipFill>
          <a:blip r:embed="rId3"/>
          <a:stretch>
            <a:fillRect/>
          </a:stretch>
        </p:blipFill>
        <p:spPr>
          <a:xfrm>
            <a:off x="1449723" y="1286810"/>
            <a:ext cx="6149873" cy="3368332"/>
          </a:xfrm>
          <a:prstGeom prst="rect">
            <a:avLst/>
          </a:prstGeom>
        </p:spPr>
      </p:pic>
    </p:spTree>
    <p:extLst>
      <p:ext uri="{BB962C8B-B14F-4D97-AF65-F5344CB8AC3E}">
        <p14:creationId xmlns:p14="http://schemas.microsoft.com/office/powerpoint/2010/main" val="2580968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Importance of Security Domains</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DD9E221-10A7-AA06-3D51-93125931BD7C}"/>
              </a:ext>
            </a:extLst>
          </p:cNvPr>
          <p:cNvSpPr txBox="1"/>
          <p:nvPr/>
        </p:nvSpPr>
        <p:spPr>
          <a:xfrm>
            <a:off x="759148" y="1291395"/>
            <a:ext cx="7512450" cy="1600438"/>
          </a:xfrm>
          <a:prstGeom prst="rect">
            <a:avLst/>
          </a:prstGeom>
          <a:noFill/>
        </p:spPr>
        <p:txBody>
          <a:bodyPr wrap="square" rtlCol="0">
            <a:spAutoFit/>
          </a:bodyPr>
          <a:lstStyle/>
          <a:p>
            <a:r>
              <a:rPr lang="en-US" dirty="0">
                <a:solidFill>
                  <a:schemeClr val="bg1"/>
                </a:solidFill>
              </a:rPr>
              <a:t>The domains outline and organize how a team of security professionals work together.</a:t>
            </a:r>
          </a:p>
          <a:p>
            <a:endParaRPr lang="en-US" dirty="0">
              <a:solidFill>
                <a:schemeClr val="bg1"/>
              </a:solidFill>
            </a:endParaRPr>
          </a:p>
          <a:p>
            <a:r>
              <a:rPr lang="en-US" dirty="0">
                <a:solidFill>
                  <a:schemeClr val="bg1"/>
                </a:solidFill>
              </a:rPr>
              <a:t>Depending on the organization, your role may sit at the intersection of multiple domains or focus on one specific domain. </a:t>
            </a:r>
          </a:p>
          <a:p>
            <a:endParaRPr lang="en-US" dirty="0">
              <a:solidFill>
                <a:schemeClr val="bg1"/>
              </a:solidFill>
            </a:endParaRPr>
          </a:p>
          <a:p>
            <a:r>
              <a:rPr lang="en-US" dirty="0">
                <a:solidFill>
                  <a:schemeClr val="bg1"/>
                </a:solidFill>
              </a:rPr>
              <a:t>It's also important to understand the domains because it may help you better understand your career goals and your role within an organization. </a:t>
            </a:r>
          </a:p>
        </p:txBody>
      </p:sp>
    </p:spTree>
    <p:extLst>
      <p:ext uri="{BB962C8B-B14F-4D97-AF65-F5344CB8AC3E}">
        <p14:creationId xmlns:p14="http://schemas.microsoft.com/office/powerpoint/2010/main" val="3696222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Frameworks, Controls and Compliance</a:t>
            </a:r>
            <a:endParaRPr dirty="0"/>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01A2542-4952-2BF9-FF51-24F609228D76}"/>
              </a:ext>
            </a:extLst>
          </p:cNvPr>
          <p:cNvSpPr txBox="1"/>
          <p:nvPr/>
        </p:nvSpPr>
        <p:spPr>
          <a:xfrm>
            <a:off x="643728" y="1378527"/>
            <a:ext cx="7780222" cy="3323987"/>
          </a:xfrm>
          <a:prstGeom prst="rect">
            <a:avLst/>
          </a:prstGeom>
          <a:noFill/>
        </p:spPr>
        <p:txBody>
          <a:bodyPr wrap="square" rtlCol="0">
            <a:spAutoFit/>
          </a:bodyPr>
          <a:lstStyle/>
          <a:p>
            <a:r>
              <a:rPr lang="en-US" dirty="0">
                <a:solidFill>
                  <a:schemeClr val="bg1"/>
                </a:solidFill>
              </a:rPr>
              <a:t>Security frameworks are guidelines used for building plans to help mitigate risks and threats to data and privacy. They have four core components:</a:t>
            </a:r>
          </a:p>
          <a:p>
            <a:endParaRPr lang="en-US" dirty="0">
              <a:solidFill>
                <a:schemeClr val="bg1"/>
              </a:solidFill>
            </a:endParaRPr>
          </a:p>
          <a:p>
            <a:pPr marL="285750" marR="0" lvl="0" indent="-285750" algn="l" defTabSz="914400" rtl="0" eaLnBrk="1" fontAlgn="auto" latinLnBrk="0" hangingPunct="1">
              <a:lnSpc>
                <a:spcPct val="100000"/>
              </a:lnSpc>
              <a:spcBef>
                <a:spcPts val="0"/>
              </a:spcBef>
              <a:spcAft>
                <a:spcPts val="0"/>
              </a:spcAft>
              <a:buClr>
                <a:srgbClr val="FFFFFF"/>
              </a:buClr>
              <a:buSzPts val="1400"/>
              <a:buFont typeface="Arial" panose="020B0604020202020204" pitchFamily="34" charset="0"/>
              <a:buChar char="•"/>
              <a:tabLst/>
              <a:defRPr/>
            </a:pPr>
            <a:r>
              <a:rPr lang="en-US" dirty="0">
                <a:solidFill>
                  <a:schemeClr val="bg1"/>
                </a:solidFill>
              </a:rPr>
              <a:t>Identifying and documenting security goals</a:t>
            </a:r>
          </a:p>
          <a:p>
            <a:pPr marL="285750" marR="0" lvl="0" indent="-285750" algn="l" defTabSz="914400" rtl="0" eaLnBrk="1" fontAlgn="auto" latinLnBrk="0" hangingPunct="1">
              <a:lnSpc>
                <a:spcPct val="100000"/>
              </a:lnSpc>
              <a:spcBef>
                <a:spcPts val="0"/>
              </a:spcBef>
              <a:spcAft>
                <a:spcPts val="0"/>
              </a:spcAft>
              <a:buClr>
                <a:srgbClr val="FFFFFF"/>
              </a:buClr>
              <a:buSzPts val="1400"/>
              <a:buFont typeface="Arial" panose="020B0604020202020204" pitchFamily="34" charset="0"/>
              <a:buChar char="•"/>
              <a:tabLst/>
              <a:defRPr/>
            </a:pPr>
            <a:r>
              <a:rPr lang="en-US" dirty="0">
                <a:solidFill>
                  <a:schemeClr val="bg1"/>
                </a:solidFill>
              </a:rPr>
              <a:t>Setting guidelines to achieve security goals </a:t>
            </a:r>
          </a:p>
          <a:p>
            <a:pPr marL="285750" marR="0" lvl="0" indent="-285750" algn="l" defTabSz="914400" rtl="0" eaLnBrk="1" fontAlgn="auto" latinLnBrk="0" hangingPunct="1">
              <a:lnSpc>
                <a:spcPct val="100000"/>
              </a:lnSpc>
              <a:spcBef>
                <a:spcPts val="0"/>
              </a:spcBef>
              <a:spcAft>
                <a:spcPts val="0"/>
              </a:spcAft>
              <a:buClr>
                <a:srgbClr val="FFFFFF"/>
              </a:buClr>
              <a:buSzPts val="1400"/>
              <a:buFont typeface="Arial" panose="020B0604020202020204" pitchFamily="34" charset="0"/>
              <a:buChar char="•"/>
              <a:tabLst/>
              <a:defRPr/>
            </a:pPr>
            <a:r>
              <a:rPr lang="en-US" dirty="0">
                <a:solidFill>
                  <a:schemeClr val="bg1"/>
                </a:solidFill>
              </a:rPr>
              <a:t>Implementing strong security processes</a:t>
            </a:r>
          </a:p>
          <a:p>
            <a:pPr marL="285750" marR="0" lvl="0" indent="-285750" algn="l" defTabSz="914400" rtl="0" eaLnBrk="1" fontAlgn="auto" latinLnBrk="0" hangingPunct="1">
              <a:lnSpc>
                <a:spcPct val="100000"/>
              </a:lnSpc>
              <a:spcBef>
                <a:spcPts val="0"/>
              </a:spcBef>
              <a:spcAft>
                <a:spcPts val="0"/>
              </a:spcAft>
              <a:buClr>
                <a:srgbClr val="FFFFFF"/>
              </a:buClr>
              <a:buSzPts val="1400"/>
              <a:buFont typeface="Arial" panose="020B0604020202020204" pitchFamily="34" charset="0"/>
              <a:buChar char="•"/>
              <a:tabLst/>
              <a:defRPr/>
            </a:pPr>
            <a:r>
              <a:rPr lang="en-US" dirty="0">
                <a:solidFill>
                  <a:schemeClr val="bg1"/>
                </a:solidFill>
              </a:rPr>
              <a:t>Monitoring and communicating results</a:t>
            </a:r>
          </a:p>
          <a:p>
            <a:pPr marR="0" lvl="0" algn="l" defTabSz="914400" rtl="0" eaLnBrk="1" fontAlgn="auto" latinLnBrk="0" hangingPunct="1">
              <a:lnSpc>
                <a:spcPct val="100000"/>
              </a:lnSpc>
              <a:spcBef>
                <a:spcPts val="0"/>
              </a:spcBef>
              <a:spcAft>
                <a:spcPts val="0"/>
              </a:spcAft>
              <a:buClr>
                <a:srgbClr val="FFFFFF"/>
              </a:buClr>
              <a:buSzPts val="1400"/>
              <a:tabLst/>
              <a:defRPr/>
            </a:pPr>
            <a:endParaRPr lang="en-US" dirty="0">
              <a:solidFill>
                <a:schemeClr val="bg1"/>
              </a:solidFill>
            </a:endParaRPr>
          </a:p>
          <a:p>
            <a:pPr marR="0" lvl="0" algn="l" defTabSz="914400" rtl="0" eaLnBrk="1" fontAlgn="auto" latinLnBrk="0" hangingPunct="1">
              <a:lnSpc>
                <a:spcPct val="100000"/>
              </a:lnSpc>
              <a:spcBef>
                <a:spcPts val="0"/>
              </a:spcBef>
              <a:spcAft>
                <a:spcPts val="0"/>
              </a:spcAft>
              <a:buClr>
                <a:srgbClr val="FFFFFF"/>
              </a:buClr>
              <a:buSzPts val="1400"/>
              <a:tabLst/>
              <a:defRPr/>
            </a:pPr>
            <a:r>
              <a:rPr lang="en-US" dirty="0">
                <a:solidFill>
                  <a:schemeClr val="bg1"/>
                </a:solidFill>
              </a:rPr>
              <a:t>E.g. National Institute of Standards and Technology (NIST)</a:t>
            </a:r>
          </a:p>
          <a:p>
            <a:pPr marR="0" lvl="0" algn="l" defTabSz="914400" rtl="0" eaLnBrk="1" fontAlgn="auto" latinLnBrk="0" hangingPunct="1">
              <a:lnSpc>
                <a:spcPct val="100000"/>
              </a:lnSpc>
              <a:spcBef>
                <a:spcPts val="0"/>
              </a:spcBef>
              <a:spcAft>
                <a:spcPts val="0"/>
              </a:spcAft>
              <a:buClr>
                <a:srgbClr val="FFFFFF"/>
              </a:buClr>
              <a:buSzPts val="1400"/>
              <a:tabLst/>
              <a:defRPr/>
            </a:pPr>
            <a:endParaRPr lang="en-US" dirty="0">
              <a:solidFill>
                <a:schemeClr val="bg1"/>
              </a:solidFill>
            </a:endParaRPr>
          </a:p>
          <a:p>
            <a:pPr>
              <a:buClr>
                <a:srgbClr val="FFFFFF"/>
              </a:buClr>
              <a:buSzPts val="1400"/>
              <a:defRPr/>
            </a:pPr>
            <a:r>
              <a:rPr lang="en-US" dirty="0">
                <a:solidFill>
                  <a:schemeClr val="bg1"/>
                </a:solidFill>
              </a:rPr>
              <a:t>Security controls are safeguards designed to reduce specific security risks. They are used alongside frameworks to ensure that security goals and processes are implemented correctly and that organizations meet regulatory compliance requirements.</a:t>
            </a:r>
          </a:p>
          <a:p>
            <a:endParaRPr lang="en-US" dirty="0">
              <a:solidFill>
                <a:schemeClr val="bg1"/>
              </a:solidFill>
            </a:endParaRPr>
          </a:p>
          <a:p>
            <a:r>
              <a:rPr lang="en-US" dirty="0">
                <a:solidFill>
                  <a:schemeClr val="bg1"/>
                </a:solidFill>
              </a:rPr>
              <a:t>Compliance is the process of adhering to internal standards and external regulations.</a:t>
            </a:r>
          </a:p>
        </p:txBody>
      </p:sp>
    </p:spTree>
    <p:extLst>
      <p:ext uri="{BB962C8B-B14F-4D97-AF65-F5344CB8AC3E}">
        <p14:creationId xmlns:p14="http://schemas.microsoft.com/office/powerpoint/2010/main" val="3002814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Security Controls</a:t>
            </a:r>
            <a:endParaRPr dirty="0"/>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50595747-F431-B13F-2085-35A59B9F2BF6}"/>
              </a:ext>
            </a:extLst>
          </p:cNvPr>
          <p:cNvPicPr>
            <a:picLocks noChangeAspect="1"/>
          </p:cNvPicPr>
          <p:nvPr/>
        </p:nvPicPr>
        <p:blipFill>
          <a:blip r:embed="rId3"/>
          <a:srcRect l="9880" t="1569" r="8945"/>
          <a:stretch/>
        </p:blipFill>
        <p:spPr>
          <a:xfrm>
            <a:off x="849040" y="598394"/>
            <a:ext cx="7422558" cy="3726332"/>
          </a:xfrm>
          <a:prstGeom prst="rect">
            <a:avLst/>
          </a:prstGeom>
        </p:spPr>
      </p:pic>
    </p:spTree>
    <p:extLst>
      <p:ext uri="{BB962C8B-B14F-4D97-AF65-F5344CB8AC3E}">
        <p14:creationId xmlns:p14="http://schemas.microsoft.com/office/powerpoint/2010/main" val="4102705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Categorizing Security Controls</a:t>
            </a:r>
            <a:endParaRPr dirty="0"/>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9188D772-81FE-8CE0-3297-74A33D022D45}"/>
              </a:ext>
            </a:extLst>
          </p:cNvPr>
          <p:cNvPicPr>
            <a:picLocks noChangeAspect="1"/>
          </p:cNvPicPr>
          <p:nvPr/>
        </p:nvPicPr>
        <p:blipFill>
          <a:blip r:embed="rId3"/>
          <a:stretch>
            <a:fillRect/>
          </a:stretch>
        </p:blipFill>
        <p:spPr>
          <a:xfrm>
            <a:off x="701079" y="1185592"/>
            <a:ext cx="7646866" cy="3767544"/>
          </a:xfrm>
          <a:prstGeom prst="rect">
            <a:avLst/>
          </a:prstGeom>
        </p:spPr>
      </p:pic>
    </p:spTree>
    <p:extLst>
      <p:ext uri="{BB962C8B-B14F-4D97-AF65-F5344CB8AC3E}">
        <p14:creationId xmlns:p14="http://schemas.microsoft.com/office/powerpoint/2010/main" val="3996838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Purpose statement</a:t>
            </a:r>
            <a:endParaRPr dirty="0"/>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D0D0B283-D26E-56DA-D9B5-17D8132FE5BF}"/>
              </a:ext>
            </a:extLst>
          </p:cNvPr>
          <p:cNvPicPr>
            <a:picLocks noChangeAspect="1"/>
          </p:cNvPicPr>
          <p:nvPr/>
        </p:nvPicPr>
        <p:blipFill>
          <a:blip r:embed="rId3"/>
          <a:stretch>
            <a:fillRect/>
          </a:stretch>
        </p:blipFill>
        <p:spPr>
          <a:xfrm>
            <a:off x="978151" y="509677"/>
            <a:ext cx="7026249" cy="4359018"/>
          </a:xfrm>
          <a:prstGeom prst="rect">
            <a:avLst/>
          </a:prstGeom>
        </p:spPr>
      </p:pic>
    </p:spTree>
    <p:extLst>
      <p:ext uri="{BB962C8B-B14F-4D97-AF65-F5344CB8AC3E}">
        <p14:creationId xmlns:p14="http://schemas.microsoft.com/office/powerpoint/2010/main" val="2726003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5">
          <a:extLst>
            <a:ext uri="{FF2B5EF4-FFF2-40B4-BE49-F238E27FC236}">
              <a16:creationId xmlns:a16="http://schemas.microsoft.com/office/drawing/2014/main" id="{2FCC915B-DB90-1BF8-EC5C-B2146E7D6794}"/>
            </a:ext>
          </a:extLst>
        </p:cNvPr>
        <p:cNvGrpSpPr/>
        <p:nvPr/>
      </p:nvGrpSpPr>
      <p:grpSpPr>
        <a:xfrm>
          <a:off x="0" y="0"/>
          <a:ext cx="0" cy="0"/>
          <a:chOff x="0" y="0"/>
          <a:chExt cx="0" cy="0"/>
        </a:xfrm>
      </p:grpSpPr>
      <p:sp>
        <p:nvSpPr>
          <p:cNvPr id="396" name="Google Shape;396;p33">
            <a:extLst>
              <a:ext uri="{FF2B5EF4-FFF2-40B4-BE49-F238E27FC236}">
                <a16:creationId xmlns:a16="http://schemas.microsoft.com/office/drawing/2014/main" id="{948464B1-A964-4863-3526-280365189D09}"/>
              </a:ext>
            </a:extLst>
          </p:cNvPr>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a:extLst>
              <a:ext uri="{FF2B5EF4-FFF2-40B4-BE49-F238E27FC236}">
                <a16:creationId xmlns:a16="http://schemas.microsoft.com/office/drawing/2014/main" id="{8490DDD9-E9A4-F0B1-9B4F-07379D5913CB}"/>
              </a:ext>
            </a:extLst>
          </p:cNvPr>
          <p:cNvSpPr txBox="1">
            <a:spLocks noGrp="1"/>
          </p:cNvSpPr>
          <p:nvPr>
            <p:ph type="title"/>
          </p:nvPr>
        </p:nvSpPr>
        <p:spPr>
          <a:xfrm>
            <a:off x="4454074" y="1511882"/>
            <a:ext cx="3312300" cy="211132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Essential Tools and</a:t>
            </a:r>
            <a:br>
              <a:rPr lang="en-US" sz="3200" dirty="0"/>
            </a:br>
            <a:r>
              <a:rPr lang="en-US" sz="3200" dirty="0"/>
              <a:t>programming languages</a:t>
            </a:r>
          </a:p>
        </p:txBody>
      </p:sp>
      <p:sp>
        <p:nvSpPr>
          <p:cNvPr id="399" name="Google Shape;399;p33">
            <a:extLst>
              <a:ext uri="{FF2B5EF4-FFF2-40B4-BE49-F238E27FC236}">
                <a16:creationId xmlns:a16="http://schemas.microsoft.com/office/drawing/2014/main" id="{C67C8832-9DB4-E2A5-9AF0-3BE3DF84191A}"/>
              </a:ext>
            </a:extLst>
          </p:cNvPr>
          <p:cNvSpPr txBox="1">
            <a:spLocks noGrp="1"/>
          </p:cNvSpPr>
          <p:nvPr>
            <p:ph type="title" idx="2"/>
          </p:nvPr>
        </p:nvSpPr>
        <p:spPr>
          <a:xfrm>
            <a:off x="1814447" y="1872250"/>
            <a:ext cx="1962231"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kumimoji="0" lang="en" sz="1200" b="0" i="0" u="none" strike="noStrike" kern="0" cap="none" spc="0" normalizeH="0" baseline="0" noProof="0" dirty="0">
                <a:ln>
                  <a:noFill/>
                </a:ln>
                <a:solidFill>
                  <a:srgbClr val="FFFFFF"/>
                </a:solidFill>
                <a:effectLst/>
                <a:uLnTx/>
                <a:uFillTx/>
                <a:latin typeface="Audiowide"/>
                <a:sym typeface="Audiowide"/>
              </a:rPr>
              <a:t>week </a:t>
            </a:r>
            <a:r>
              <a:rPr lang="en" dirty="0"/>
              <a:t>03</a:t>
            </a:r>
            <a:endParaRPr dirty="0"/>
          </a:p>
        </p:txBody>
      </p:sp>
      <p:grpSp>
        <p:nvGrpSpPr>
          <p:cNvPr id="400" name="Google Shape;400;p33">
            <a:extLst>
              <a:ext uri="{FF2B5EF4-FFF2-40B4-BE49-F238E27FC236}">
                <a16:creationId xmlns:a16="http://schemas.microsoft.com/office/drawing/2014/main" id="{D4F3BE93-B7C8-1C9C-73A3-40C353D1D0C0}"/>
              </a:ext>
            </a:extLst>
          </p:cNvPr>
          <p:cNvGrpSpPr/>
          <p:nvPr/>
        </p:nvGrpSpPr>
        <p:grpSpPr>
          <a:xfrm rot="10800000">
            <a:off x="8057882" y="382596"/>
            <a:ext cx="288601" cy="1096693"/>
            <a:chOff x="1006700" y="2603975"/>
            <a:chExt cx="55450" cy="210700"/>
          </a:xfrm>
        </p:grpSpPr>
        <p:sp>
          <p:nvSpPr>
            <p:cNvPr id="401" name="Google Shape;401;p33">
              <a:extLst>
                <a:ext uri="{FF2B5EF4-FFF2-40B4-BE49-F238E27FC236}">
                  <a16:creationId xmlns:a16="http://schemas.microsoft.com/office/drawing/2014/main" id="{322D7C5D-9171-A040-4FAB-DFFB481F44AB}"/>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a:extLst>
                <a:ext uri="{FF2B5EF4-FFF2-40B4-BE49-F238E27FC236}">
                  <a16:creationId xmlns:a16="http://schemas.microsoft.com/office/drawing/2014/main" id="{2A1F1B84-BEB4-C061-2492-2B960DFAB5B4}"/>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a:extLst>
                <a:ext uri="{FF2B5EF4-FFF2-40B4-BE49-F238E27FC236}">
                  <a16:creationId xmlns:a16="http://schemas.microsoft.com/office/drawing/2014/main" id="{C034B46F-DDCF-30BA-180B-35A204289B3C}"/>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a:extLst>
                <a:ext uri="{FF2B5EF4-FFF2-40B4-BE49-F238E27FC236}">
                  <a16:creationId xmlns:a16="http://schemas.microsoft.com/office/drawing/2014/main" id="{4F1D4DDA-7F9A-7B36-1F4F-17CBB4713439}"/>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a:extLst>
                <a:ext uri="{FF2B5EF4-FFF2-40B4-BE49-F238E27FC236}">
                  <a16:creationId xmlns:a16="http://schemas.microsoft.com/office/drawing/2014/main" id="{63EC1045-3F72-1DF7-D364-7E8ED189028B}"/>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a:extLst>
                <a:ext uri="{FF2B5EF4-FFF2-40B4-BE49-F238E27FC236}">
                  <a16:creationId xmlns:a16="http://schemas.microsoft.com/office/drawing/2014/main" id="{94ED1E24-C494-9916-509E-2FABB3BDD9CE}"/>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a:extLst>
              <a:ext uri="{FF2B5EF4-FFF2-40B4-BE49-F238E27FC236}">
                <a16:creationId xmlns:a16="http://schemas.microsoft.com/office/drawing/2014/main" id="{C6D51905-04DC-71DD-796A-3FDFCBA349B0}"/>
              </a:ext>
            </a:extLst>
          </p:cNvPr>
          <p:cNvGrpSpPr/>
          <p:nvPr/>
        </p:nvGrpSpPr>
        <p:grpSpPr>
          <a:xfrm>
            <a:off x="558602" y="508321"/>
            <a:ext cx="781224" cy="726909"/>
            <a:chOff x="827350" y="3629733"/>
            <a:chExt cx="1431600" cy="1332067"/>
          </a:xfrm>
        </p:grpSpPr>
        <p:sp>
          <p:nvSpPr>
            <p:cNvPr id="408" name="Google Shape;408;p33">
              <a:extLst>
                <a:ext uri="{FF2B5EF4-FFF2-40B4-BE49-F238E27FC236}">
                  <a16:creationId xmlns:a16="http://schemas.microsoft.com/office/drawing/2014/main" id="{4D0AF693-C77A-0834-45AB-973D3E8672CF}"/>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a:extLst>
                <a:ext uri="{FF2B5EF4-FFF2-40B4-BE49-F238E27FC236}">
                  <a16:creationId xmlns:a16="http://schemas.microsoft.com/office/drawing/2014/main" id="{D8A35EAB-DE05-7D67-316D-6661FE7E9C75}"/>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a:extLst>
                <a:ext uri="{FF2B5EF4-FFF2-40B4-BE49-F238E27FC236}">
                  <a16:creationId xmlns:a16="http://schemas.microsoft.com/office/drawing/2014/main" id="{1F4473C6-0F21-EA1F-9B36-2609A8F1F5B4}"/>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a:extLst>
              <a:ext uri="{FF2B5EF4-FFF2-40B4-BE49-F238E27FC236}">
                <a16:creationId xmlns:a16="http://schemas.microsoft.com/office/drawing/2014/main" id="{D6C633C3-D4BE-F294-D8CB-FE73175085D3}"/>
              </a:ext>
            </a:extLst>
          </p:cNvPr>
          <p:cNvGrpSpPr/>
          <p:nvPr/>
        </p:nvGrpSpPr>
        <p:grpSpPr>
          <a:xfrm>
            <a:off x="1387564" y="321673"/>
            <a:ext cx="356325" cy="331552"/>
            <a:chOff x="827350" y="3629733"/>
            <a:chExt cx="1431600" cy="1332067"/>
          </a:xfrm>
        </p:grpSpPr>
        <p:sp>
          <p:nvSpPr>
            <p:cNvPr id="412" name="Google Shape;412;p33">
              <a:extLst>
                <a:ext uri="{FF2B5EF4-FFF2-40B4-BE49-F238E27FC236}">
                  <a16:creationId xmlns:a16="http://schemas.microsoft.com/office/drawing/2014/main" id="{9BE66A31-FFE8-AB00-0AB3-126196AD9946}"/>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a:extLst>
                <a:ext uri="{FF2B5EF4-FFF2-40B4-BE49-F238E27FC236}">
                  <a16:creationId xmlns:a16="http://schemas.microsoft.com/office/drawing/2014/main" id="{91EA0D3E-6CB7-D51B-500D-C98AFBB47320}"/>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a:extLst>
                <a:ext uri="{FF2B5EF4-FFF2-40B4-BE49-F238E27FC236}">
                  <a16:creationId xmlns:a16="http://schemas.microsoft.com/office/drawing/2014/main" id="{01E4C6E2-1675-B65D-C515-645C9A06FEE3}"/>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a:extLst>
              <a:ext uri="{FF2B5EF4-FFF2-40B4-BE49-F238E27FC236}">
                <a16:creationId xmlns:a16="http://schemas.microsoft.com/office/drawing/2014/main" id="{79B813F6-08A6-9D20-8E00-26F2FBB57510}"/>
              </a:ext>
            </a:extLst>
          </p:cNvPr>
          <p:cNvGrpSpPr/>
          <p:nvPr/>
        </p:nvGrpSpPr>
        <p:grpSpPr>
          <a:xfrm>
            <a:off x="7535601" y="3848738"/>
            <a:ext cx="895180" cy="832942"/>
            <a:chOff x="827350" y="3629733"/>
            <a:chExt cx="1431600" cy="1332067"/>
          </a:xfrm>
        </p:grpSpPr>
        <p:sp>
          <p:nvSpPr>
            <p:cNvPr id="416" name="Google Shape;416;p33">
              <a:extLst>
                <a:ext uri="{FF2B5EF4-FFF2-40B4-BE49-F238E27FC236}">
                  <a16:creationId xmlns:a16="http://schemas.microsoft.com/office/drawing/2014/main" id="{FEB74A48-A4B0-6C03-EEBC-6BC1B28D7EC5}"/>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a:extLst>
                <a:ext uri="{FF2B5EF4-FFF2-40B4-BE49-F238E27FC236}">
                  <a16:creationId xmlns:a16="http://schemas.microsoft.com/office/drawing/2014/main" id="{52E78E7A-01E7-15CE-3445-178F54D58962}"/>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a:extLst>
                <a:ext uri="{FF2B5EF4-FFF2-40B4-BE49-F238E27FC236}">
                  <a16:creationId xmlns:a16="http://schemas.microsoft.com/office/drawing/2014/main" id="{00C7F976-927F-A9E0-F453-22A3C99FEB3D}"/>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a:extLst>
              <a:ext uri="{FF2B5EF4-FFF2-40B4-BE49-F238E27FC236}">
                <a16:creationId xmlns:a16="http://schemas.microsoft.com/office/drawing/2014/main" id="{C327842F-D29B-A9B1-034C-F060450FA46B}"/>
              </a:ext>
            </a:extLst>
          </p:cNvPr>
          <p:cNvGrpSpPr/>
          <p:nvPr/>
        </p:nvGrpSpPr>
        <p:grpSpPr>
          <a:xfrm>
            <a:off x="7902683" y="2980240"/>
            <a:ext cx="598982" cy="557337"/>
            <a:chOff x="827350" y="3629733"/>
            <a:chExt cx="1431600" cy="1332067"/>
          </a:xfrm>
        </p:grpSpPr>
        <p:sp>
          <p:nvSpPr>
            <p:cNvPr id="420" name="Google Shape;420;p33">
              <a:extLst>
                <a:ext uri="{FF2B5EF4-FFF2-40B4-BE49-F238E27FC236}">
                  <a16:creationId xmlns:a16="http://schemas.microsoft.com/office/drawing/2014/main" id="{D9E20CC0-C634-EFC4-7557-5260B79A929C}"/>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a:extLst>
                <a:ext uri="{FF2B5EF4-FFF2-40B4-BE49-F238E27FC236}">
                  <a16:creationId xmlns:a16="http://schemas.microsoft.com/office/drawing/2014/main" id="{4D607546-240F-C2AB-0139-F56256099216}"/>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a:extLst>
                <a:ext uri="{FF2B5EF4-FFF2-40B4-BE49-F238E27FC236}">
                  <a16:creationId xmlns:a16="http://schemas.microsoft.com/office/drawing/2014/main" id="{1C2CB0CC-064E-3A11-2E90-43892C5EAF76}"/>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a:extLst>
              <a:ext uri="{FF2B5EF4-FFF2-40B4-BE49-F238E27FC236}">
                <a16:creationId xmlns:a16="http://schemas.microsoft.com/office/drawing/2014/main" id="{6C4405D3-E8BA-D880-C4A7-C4B79750C49E}"/>
              </a:ext>
            </a:extLst>
          </p:cNvPr>
          <p:cNvGrpSpPr/>
          <p:nvPr/>
        </p:nvGrpSpPr>
        <p:grpSpPr>
          <a:xfrm>
            <a:off x="6634531" y="4239131"/>
            <a:ext cx="464268" cy="431989"/>
            <a:chOff x="827350" y="3629733"/>
            <a:chExt cx="1431600" cy="1332067"/>
          </a:xfrm>
        </p:grpSpPr>
        <p:sp>
          <p:nvSpPr>
            <p:cNvPr id="424" name="Google Shape;424;p33">
              <a:extLst>
                <a:ext uri="{FF2B5EF4-FFF2-40B4-BE49-F238E27FC236}">
                  <a16:creationId xmlns:a16="http://schemas.microsoft.com/office/drawing/2014/main" id="{F9CB04C5-C88E-12B7-69FB-8A1A4A4705E3}"/>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a:extLst>
                <a:ext uri="{FF2B5EF4-FFF2-40B4-BE49-F238E27FC236}">
                  <a16:creationId xmlns:a16="http://schemas.microsoft.com/office/drawing/2014/main" id="{642F756E-4544-F03B-6492-B863EB3C3C52}"/>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a:extLst>
                <a:ext uri="{FF2B5EF4-FFF2-40B4-BE49-F238E27FC236}">
                  <a16:creationId xmlns:a16="http://schemas.microsoft.com/office/drawing/2014/main" id="{3FF5655E-3AEE-6E1E-5AC4-68FA2A082C54}"/>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a:extLst>
              <a:ext uri="{FF2B5EF4-FFF2-40B4-BE49-F238E27FC236}">
                <a16:creationId xmlns:a16="http://schemas.microsoft.com/office/drawing/2014/main" id="{D374406F-15D7-FDC0-ED2C-E7297618BD4F}"/>
              </a:ext>
            </a:extLst>
          </p:cNvPr>
          <p:cNvGrpSpPr/>
          <p:nvPr/>
        </p:nvGrpSpPr>
        <p:grpSpPr>
          <a:xfrm rot="5400000">
            <a:off x="962657" y="3906771"/>
            <a:ext cx="288601" cy="1096693"/>
            <a:chOff x="1006700" y="2603975"/>
            <a:chExt cx="55450" cy="210700"/>
          </a:xfrm>
        </p:grpSpPr>
        <p:sp>
          <p:nvSpPr>
            <p:cNvPr id="428" name="Google Shape;428;p33">
              <a:extLst>
                <a:ext uri="{FF2B5EF4-FFF2-40B4-BE49-F238E27FC236}">
                  <a16:creationId xmlns:a16="http://schemas.microsoft.com/office/drawing/2014/main" id="{89DC912A-D435-53A0-3EAB-B1FD2D803F66}"/>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a:extLst>
                <a:ext uri="{FF2B5EF4-FFF2-40B4-BE49-F238E27FC236}">
                  <a16:creationId xmlns:a16="http://schemas.microsoft.com/office/drawing/2014/main" id="{DF3F5274-1DC3-7B4E-54E7-EAF2F007FB33}"/>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a:extLst>
                <a:ext uri="{FF2B5EF4-FFF2-40B4-BE49-F238E27FC236}">
                  <a16:creationId xmlns:a16="http://schemas.microsoft.com/office/drawing/2014/main" id="{2D04ADAD-1189-8E2E-1E2A-DF2E41599BDB}"/>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a:extLst>
                <a:ext uri="{FF2B5EF4-FFF2-40B4-BE49-F238E27FC236}">
                  <a16:creationId xmlns:a16="http://schemas.microsoft.com/office/drawing/2014/main" id="{4E088085-FDE5-9ECC-0BF2-122456BA8CF5}"/>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a:extLst>
                <a:ext uri="{FF2B5EF4-FFF2-40B4-BE49-F238E27FC236}">
                  <a16:creationId xmlns:a16="http://schemas.microsoft.com/office/drawing/2014/main" id="{61D97C44-46BD-B7E8-2B3C-D2B8C1DBF7A1}"/>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a:extLst>
                <a:ext uri="{FF2B5EF4-FFF2-40B4-BE49-F238E27FC236}">
                  <a16:creationId xmlns:a16="http://schemas.microsoft.com/office/drawing/2014/main" id="{CDAC0422-091B-BBAE-475D-561CA17FE2A6}"/>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99063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34"/>
          <p:cNvSpPr/>
          <p:nvPr/>
        </p:nvSpPr>
        <p:spPr>
          <a:xfrm>
            <a:off x="263075" y="4328275"/>
            <a:ext cx="4453124" cy="551674"/>
          </a:xfrm>
          <a:prstGeom prst="rect">
            <a:avLst/>
          </a:prstGeom>
        </p:spPr>
        <p:txBody>
          <a:bodyPr>
            <a:prstTxWarp prst="textPlain">
              <a:avLst/>
            </a:prstTxWarp>
          </a:bodyPr>
          <a:lstStyle/>
          <a:p>
            <a:pPr lvl="0" algn="ctr"/>
            <a:r>
              <a:rPr lang="en-US" b="1" dirty="0">
                <a:ln w="9525" cap="flat" cmpd="sng">
                  <a:solidFill>
                    <a:schemeClr val="accent4"/>
                  </a:solidFill>
                  <a:prstDash val="solid"/>
                  <a:round/>
                  <a:headEnd type="none" w="sm" len="sm"/>
                  <a:tailEnd type="none" w="sm" len="sm"/>
                </a:ln>
                <a:noFill/>
                <a:latin typeface="Zen Dots"/>
              </a:rPr>
              <a:t>SECURITY</a:t>
            </a:r>
            <a:endParaRPr b="1" i="0" dirty="0">
              <a:ln w="9525" cap="flat" cmpd="sng">
                <a:solidFill>
                  <a:schemeClr val="accent4"/>
                </a:solidFill>
                <a:prstDash val="solid"/>
                <a:round/>
                <a:headEnd type="none" w="sm" len="sm"/>
                <a:tailEnd type="none" w="sm" len="sm"/>
              </a:ln>
              <a:noFill/>
              <a:latin typeface="Zen Dots"/>
            </a:endParaRPr>
          </a:p>
        </p:txBody>
      </p:sp>
      <p:sp>
        <p:nvSpPr>
          <p:cNvPr id="574" name="Google Shape;574;p34"/>
          <p:cNvSpPr/>
          <p:nvPr/>
        </p:nvSpPr>
        <p:spPr>
          <a:xfrm>
            <a:off x="5581099" y="539402"/>
            <a:ext cx="3718630" cy="628526"/>
          </a:xfrm>
          <a:prstGeom prst="rect">
            <a:avLst/>
          </a:prstGeom>
        </p:spPr>
        <p:txBody>
          <a:bodyPr>
            <a:prstTxWarp prst="textPlain">
              <a:avLst/>
            </a:prstTxWarp>
          </a:bodyPr>
          <a:lstStyle/>
          <a:p>
            <a:pPr lvl="0" algn="ctr"/>
            <a:r>
              <a:rPr b="1" i="0" dirty="0">
                <a:ln w="9525" cap="flat" cmpd="sng">
                  <a:solidFill>
                    <a:schemeClr val="accent4"/>
                  </a:solidFill>
                  <a:prstDash val="solid"/>
                  <a:round/>
                  <a:headEnd type="none" w="sm" len="sm"/>
                  <a:tailEnd type="none" w="sm" len="sm"/>
                </a:ln>
                <a:noFill/>
                <a:latin typeface="Zen Dots"/>
              </a:rPr>
              <a:t>CYBER</a:t>
            </a:r>
          </a:p>
        </p:txBody>
      </p:sp>
      <p:sp>
        <p:nvSpPr>
          <p:cNvPr id="575" name="Google Shape;575;p34"/>
          <p:cNvSpPr txBox="1">
            <a:spLocks noGrp="1"/>
          </p:cNvSpPr>
          <p:nvPr>
            <p:ph type="title"/>
          </p:nvPr>
        </p:nvSpPr>
        <p:spPr>
          <a:xfrm>
            <a:off x="1061850" y="1559875"/>
            <a:ext cx="4310175"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Keynote: The Capeless Hero</a:t>
            </a:r>
            <a:endParaRPr dirty="0"/>
          </a:p>
        </p:txBody>
      </p:sp>
      <p:sp>
        <p:nvSpPr>
          <p:cNvPr id="576" name="Google Shape;576;p34"/>
          <p:cNvSpPr txBox="1">
            <a:spLocks noGrp="1"/>
          </p:cNvSpPr>
          <p:nvPr>
            <p:ph type="subTitle" idx="1"/>
          </p:nvPr>
        </p:nvSpPr>
        <p:spPr>
          <a:xfrm>
            <a:off x="1061850" y="2401674"/>
            <a:ext cx="4563600" cy="177709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The main objective of security is to protect </a:t>
            </a:r>
            <a:r>
              <a:rPr lang="en-US" dirty="0" err="1"/>
              <a:t>organisations</a:t>
            </a:r>
            <a:r>
              <a:rPr lang="en-US" dirty="0"/>
              <a:t> and people. </a:t>
            </a:r>
          </a:p>
          <a:p>
            <a:pPr marL="285750" lvl="0" indent="-285750" algn="l" rtl="0">
              <a:spcBef>
                <a:spcPts val="0"/>
              </a:spcBef>
              <a:spcAft>
                <a:spcPts val="0"/>
              </a:spcAft>
              <a:buFont typeface="Arial" panose="020B0604020202020204" pitchFamily="34" charset="0"/>
              <a:buChar char="•"/>
            </a:pPr>
            <a:r>
              <a:rPr lang="en-US" dirty="0"/>
              <a:t>This line of work allows you to support and interact with people across the globe.</a:t>
            </a:r>
          </a:p>
          <a:p>
            <a:pPr marL="285750" lvl="0" indent="-285750" algn="l" rtl="0">
              <a:spcBef>
                <a:spcPts val="0"/>
              </a:spcBef>
              <a:spcAft>
                <a:spcPts val="0"/>
              </a:spcAft>
              <a:buFont typeface="Arial" panose="020B0604020202020204" pitchFamily="34" charset="0"/>
              <a:buChar char="•"/>
            </a:pPr>
            <a:r>
              <a:rPr lang="en-US" dirty="0"/>
              <a:t>This program was designed to give you the knowledge and skills you need to start and progress in the security profession.</a:t>
            </a:r>
          </a:p>
        </p:txBody>
      </p:sp>
      <p:sp>
        <p:nvSpPr>
          <p:cNvPr id="577" name="Google Shape;577;p34"/>
          <p:cNvSpPr/>
          <p:nvPr/>
        </p:nvSpPr>
        <p:spPr>
          <a:xfrm>
            <a:off x="8130170" y="4571277"/>
            <a:ext cx="99" cy="987"/>
          </a:xfrm>
          <a:custGeom>
            <a:avLst/>
            <a:gdLst/>
            <a:ahLst/>
            <a:cxnLst/>
            <a:rect l="l" t="t" r="r" b="b"/>
            <a:pathLst>
              <a:path w="1" h="10" extrusionOk="0">
                <a:moveTo>
                  <a:pt x="1" y="9"/>
                </a:moveTo>
                <a:cubicBezTo>
                  <a:pt x="1" y="9"/>
                  <a:pt x="1" y="9"/>
                  <a:pt x="1" y="0"/>
                </a:cubicBezTo>
                <a:cubicBezTo>
                  <a:pt x="1" y="9"/>
                  <a:pt x="1" y="9"/>
                  <a:pt x="1" y="9"/>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34"/>
          <p:cNvGrpSpPr/>
          <p:nvPr/>
        </p:nvGrpSpPr>
        <p:grpSpPr>
          <a:xfrm>
            <a:off x="6049300" y="538876"/>
            <a:ext cx="2876748" cy="4065959"/>
            <a:chOff x="6049300" y="538876"/>
            <a:chExt cx="2876748" cy="4065959"/>
          </a:xfrm>
        </p:grpSpPr>
        <p:sp>
          <p:nvSpPr>
            <p:cNvPr id="579" name="Google Shape;579;p34"/>
            <p:cNvSpPr/>
            <p:nvPr/>
          </p:nvSpPr>
          <p:spPr>
            <a:xfrm>
              <a:off x="6561599" y="1957769"/>
              <a:ext cx="1282217" cy="284769"/>
            </a:xfrm>
            <a:custGeom>
              <a:avLst/>
              <a:gdLst/>
              <a:ahLst/>
              <a:cxnLst/>
              <a:rect l="l" t="t" r="r" b="b"/>
              <a:pathLst>
                <a:path w="12995" h="2886" extrusionOk="0">
                  <a:moveTo>
                    <a:pt x="12499" y="1"/>
                  </a:moveTo>
                  <a:lnTo>
                    <a:pt x="5710" y="277"/>
                  </a:lnTo>
                  <a:cubicBezTo>
                    <a:pt x="5710" y="277"/>
                    <a:pt x="2855" y="277"/>
                    <a:pt x="1963" y="920"/>
                  </a:cubicBezTo>
                  <a:cubicBezTo>
                    <a:pt x="1" y="2340"/>
                    <a:pt x="1190" y="2885"/>
                    <a:pt x="3366" y="2885"/>
                  </a:cubicBezTo>
                  <a:cubicBezTo>
                    <a:pt x="6888" y="2885"/>
                    <a:pt x="12995" y="1457"/>
                    <a:pt x="124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6561599" y="1957769"/>
              <a:ext cx="1282217" cy="284769"/>
            </a:xfrm>
            <a:custGeom>
              <a:avLst/>
              <a:gdLst/>
              <a:ahLst/>
              <a:cxnLst/>
              <a:rect l="l" t="t" r="r" b="b"/>
              <a:pathLst>
                <a:path w="12995" h="2886" extrusionOk="0">
                  <a:moveTo>
                    <a:pt x="12499" y="1"/>
                  </a:moveTo>
                  <a:lnTo>
                    <a:pt x="5710" y="277"/>
                  </a:lnTo>
                  <a:cubicBezTo>
                    <a:pt x="5710" y="277"/>
                    <a:pt x="2855" y="277"/>
                    <a:pt x="1963" y="920"/>
                  </a:cubicBezTo>
                  <a:cubicBezTo>
                    <a:pt x="1" y="2340"/>
                    <a:pt x="1190" y="2885"/>
                    <a:pt x="3366" y="2885"/>
                  </a:cubicBezTo>
                  <a:cubicBezTo>
                    <a:pt x="6888" y="2885"/>
                    <a:pt x="12995" y="1457"/>
                    <a:pt x="12499"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7801892" y="2912020"/>
              <a:ext cx="478944" cy="823422"/>
            </a:xfrm>
            <a:custGeom>
              <a:avLst/>
              <a:gdLst/>
              <a:ahLst/>
              <a:cxnLst/>
              <a:rect l="l" t="t" r="r" b="b"/>
              <a:pathLst>
                <a:path w="4854" h="8345" extrusionOk="0">
                  <a:moveTo>
                    <a:pt x="3179" y="1"/>
                  </a:moveTo>
                  <a:cubicBezTo>
                    <a:pt x="2802" y="1"/>
                    <a:pt x="2332" y="330"/>
                    <a:pt x="2016" y="803"/>
                  </a:cubicBezTo>
                  <a:cubicBezTo>
                    <a:pt x="1865" y="821"/>
                    <a:pt x="1713" y="892"/>
                    <a:pt x="1561" y="1044"/>
                  </a:cubicBezTo>
                  <a:cubicBezTo>
                    <a:pt x="1401" y="1196"/>
                    <a:pt x="0" y="1847"/>
                    <a:pt x="36" y="2614"/>
                  </a:cubicBezTo>
                  <a:cubicBezTo>
                    <a:pt x="62" y="3372"/>
                    <a:pt x="812" y="7663"/>
                    <a:pt x="2302" y="8243"/>
                  </a:cubicBezTo>
                  <a:cubicBezTo>
                    <a:pt x="2485" y="8313"/>
                    <a:pt x="2668" y="8344"/>
                    <a:pt x="2845" y="8344"/>
                  </a:cubicBezTo>
                  <a:cubicBezTo>
                    <a:pt x="3849" y="8344"/>
                    <a:pt x="4644" y="7326"/>
                    <a:pt x="4014" y="6423"/>
                  </a:cubicBezTo>
                  <a:cubicBezTo>
                    <a:pt x="3033" y="5023"/>
                    <a:pt x="2855" y="3863"/>
                    <a:pt x="2890" y="3024"/>
                  </a:cubicBezTo>
                  <a:cubicBezTo>
                    <a:pt x="2998" y="2775"/>
                    <a:pt x="3024" y="2409"/>
                    <a:pt x="3131" y="2320"/>
                  </a:cubicBezTo>
                  <a:cubicBezTo>
                    <a:pt x="3336" y="2132"/>
                    <a:pt x="4469" y="1472"/>
                    <a:pt x="4675" y="1124"/>
                  </a:cubicBezTo>
                  <a:cubicBezTo>
                    <a:pt x="4853" y="803"/>
                    <a:pt x="4371" y="553"/>
                    <a:pt x="3684" y="187"/>
                  </a:cubicBezTo>
                  <a:cubicBezTo>
                    <a:pt x="3604" y="152"/>
                    <a:pt x="3524" y="107"/>
                    <a:pt x="3435" y="63"/>
                  </a:cubicBezTo>
                  <a:cubicBezTo>
                    <a:pt x="3358" y="20"/>
                    <a:pt x="3271" y="1"/>
                    <a:pt x="3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7509629" y="3822164"/>
              <a:ext cx="720094" cy="782670"/>
            </a:xfrm>
            <a:custGeom>
              <a:avLst/>
              <a:gdLst/>
              <a:ahLst/>
              <a:cxnLst/>
              <a:rect l="l" t="t" r="r" b="b"/>
              <a:pathLst>
                <a:path w="7298" h="7932" extrusionOk="0">
                  <a:moveTo>
                    <a:pt x="3060" y="0"/>
                  </a:moveTo>
                  <a:cubicBezTo>
                    <a:pt x="3060" y="438"/>
                    <a:pt x="3033" y="803"/>
                    <a:pt x="2998" y="1089"/>
                  </a:cubicBezTo>
                  <a:cubicBezTo>
                    <a:pt x="2694" y="670"/>
                    <a:pt x="2168" y="402"/>
                    <a:pt x="1695" y="331"/>
                  </a:cubicBezTo>
                  <a:cubicBezTo>
                    <a:pt x="1677" y="286"/>
                    <a:pt x="1660" y="250"/>
                    <a:pt x="1642" y="215"/>
                  </a:cubicBezTo>
                  <a:cubicBezTo>
                    <a:pt x="1606" y="241"/>
                    <a:pt x="1579" y="277"/>
                    <a:pt x="1544" y="313"/>
                  </a:cubicBezTo>
                  <a:cubicBezTo>
                    <a:pt x="1501" y="309"/>
                    <a:pt x="1458" y="308"/>
                    <a:pt x="1417" y="308"/>
                  </a:cubicBezTo>
                  <a:cubicBezTo>
                    <a:pt x="1125" y="308"/>
                    <a:pt x="886" y="392"/>
                    <a:pt x="776" y="571"/>
                  </a:cubicBezTo>
                  <a:cubicBezTo>
                    <a:pt x="357" y="1285"/>
                    <a:pt x="0" y="1785"/>
                    <a:pt x="321" y="1963"/>
                  </a:cubicBezTo>
                  <a:cubicBezTo>
                    <a:pt x="634" y="2133"/>
                    <a:pt x="1784" y="2115"/>
                    <a:pt x="2043" y="2159"/>
                  </a:cubicBezTo>
                  <a:cubicBezTo>
                    <a:pt x="2935" y="2944"/>
                    <a:pt x="3435" y="4363"/>
                    <a:pt x="3444" y="5647"/>
                  </a:cubicBezTo>
                  <a:cubicBezTo>
                    <a:pt x="3452" y="6841"/>
                    <a:pt x="3916" y="7931"/>
                    <a:pt x="5135" y="7931"/>
                  </a:cubicBezTo>
                  <a:cubicBezTo>
                    <a:pt x="5301" y="7931"/>
                    <a:pt x="5480" y="7911"/>
                    <a:pt x="5674" y="7869"/>
                  </a:cubicBezTo>
                  <a:cubicBezTo>
                    <a:pt x="7298" y="7512"/>
                    <a:pt x="6843" y="5621"/>
                    <a:pt x="6058" y="4889"/>
                  </a:cubicBezTo>
                  <a:cubicBezTo>
                    <a:pt x="5273" y="4158"/>
                    <a:pt x="4604" y="1651"/>
                    <a:pt x="4416" y="1017"/>
                  </a:cubicBezTo>
                  <a:cubicBezTo>
                    <a:pt x="4140" y="125"/>
                    <a:pt x="3533" y="0"/>
                    <a:pt x="30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8216409" y="1918202"/>
              <a:ext cx="18649" cy="192017"/>
            </a:xfrm>
            <a:custGeom>
              <a:avLst/>
              <a:gdLst/>
              <a:ahLst/>
              <a:cxnLst/>
              <a:rect l="l" t="t" r="r" b="b"/>
              <a:pathLst>
                <a:path w="189" h="1946" extrusionOk="0">
                  <a:moveTo>
                    <a:pt x="90" y="0"/>
                  </a:moveTo>
                  <a:cubicBezTo>
                    <a:pt x="37" y="0"/>
                    <a:pt x="1" y="36"/>
                    <a:pt x="1" y="90"/>
                  </a:cubicBezTo>
                  <a:lnTo>
                    <a:pt x="1" y="1847"/>
                  </a:lnTo>
                  <a:cubicBezTo>
                    <a:pt x="1" y="1900"/>
                    <a:pt x="37" y="1945"/>
                    <a:pt x="90" y="1945"/>
                  </a:cubicBezTo>
                  <a:cubicBezTo>
                    <a:pt x="144" y="1945"/>
                    <a:pt x="188" y="1900"/>
                    <a:pt x="188" y="1847"/>
                  </a:cubicBezTo>
                  <a:lnTo>
                    <a:pt x="188" y="90"/>
                  </a:lnTo>
                  <a:cubicBezTo>
                    <a:pt x="188" y="36"/>
                    <a:pt x="144" y="0"/>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8251634" y="2004441"/>
              <a:ext cx="18649" cy="105777"/>
            </a:xfrm>
            <a:custGeom>
              <a:avLst/>
              <a:gdLst/>
              <a:ahLst/>
              <a:cxnLst/>
              <a:rect l="l" t="t" r="r" b="b"/>
              <a:pathLst>
                <a:path w="189" h="1072" extrusionOk="0">
                  <a:moveTo>
                    <a:pt x="90" y="1"/>
                  </a:moveTo>
                  <a:cubicBezTo>
                    <a:pt x="45" y="1"/>
                    <a:pt x="1" y="45"/>
                    <a:pt x="1" y="99"/>
                  </a:cubicBezTo>
                  <a:lnTo>
                    <a:pt x="1" y="973"/>
                  </a:lnTo>
                  <a:cubicBezTo>
                    <a:pt x="1" y="1026"/>
                    <a:pt x="45" y="1071"/>
                    <a:pt x="90" y="1071"/>
                  </a:cubicBezTo>
                  <a:cubicBezTo>
                    <a:pt x="143" y="1071"/>
                    <a:pt x="188" y="1026"/>
                    <a:pt x="188" y="973"/>
                  </a:cubicBezTo>
                  <a:lnTo>
                    <a:pt x="188" y="99"/>
                  </a:lnTo>
                  <a:cubicBezTo>
                    <a:pt x="188" y="45"/>
                    <a:pt x="143"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8290412" y="2039667"/>
              <a:ext cx="18550" cy="70551"/>
            </a:xfrm>
            <a:custGeom>
              <a:avLst/>
              <a:gdLst/>
              <a:ahLst/>
              <a:cxnLst/>
              <a:rect l="l" t="t" r="r" b="b"/>
              <a:pathLst>
                <a:path w="188" h="715" extrusionOk="0">
                  <a:moveTo>
                    <a:pt x="98" y="0"/>
                  </a:moveTo>
                  <a:cubicBezTo>
                    <a:pt x="45" y="0"/>
                    <a:pt x="0" y="45"/>
                    <a:pt x="0" y="99"/>
                  </a:cubicBezTo>
                  <a:lnTo>
                    <a:pt x="0" y="616"/>
                  </a:lnTo>
                  <a:cubicBezTo>
                    <a:pt x="0" y="669"/>
                    <a:pt x="45" y="714"/>
                    <a:pt x="98" y="714"/>
                  </a:cubicBezTo>
                  <a:cubicBezTo>
                    <a:pt x="152" y="714"/>
                    <a:pt x="188" y="669"/>
                    <a:pt x="188" y="616"/>
                  </a:cubicBezTo>
                  <a:lnTo>
                    <a:pt x="188" y="99"/>
                  </a:lnTo>
                  <a:cubicBezTo>
                    <a:pt x="188" y="45"/>
                    <a:pt x="152"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6123204" y="1404125"/>
              <a:ext cx="18550" cy="192905"/>
            </a:xfrm>
            <a:custGeom>
              <a:avLst/>
              <a:gdLst/>
              <a:ahLst/>
              <a:cxnLst/>
              <a:rect l="l" t="t" r="r" b="b"/>
              <a:pathLst>
                <a:path w="188" h="1955" extrusionOk="0">
                  <a:moveTo>
                    <a:pt x="99" y="0"/>
                  </a:moveTo>
                  <a:cubicBezTo>
                    <a:pt x="45" y="0"/>
                    <a:pt x="1" y="45"/>
                    <a:pt x="1" y="99"/>
                  </a:cubicBezTo>
                  <a:lnTo>
                    <a:pt x="1" y="1856"/>
                  </a:lnTo>
                  <a:cubicBezTo>
                    <a:pt x="1" y="1910"/>
                    <a:pt x="45" y="1954"/>
                    <a:pt x="99" y="1954"/>
                  </a:cubicBezTo>
                  <a:cubicBezTo>
                    <a:pt x="143" y="1954"/>
                    <a:pt x="188" y="1910"/>
                    <a:pt x="188" y="1856"/>
                  </a:cubicBezTo>
                  <a:lnTo>
                    <a:pt x="188" y="99"/>
                  </a:lnTo>
                  <a:cubicBezTo>
                    <a:pt x="188" y="45"/>
                    <a:pt x="143"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6087979" y="1491251"/>
              <a:ext cx="18649" cy="105777"/>
            </a:xfrm>
            <a:custGeom>
              <a:avLst/>
              <a:gdLst/>
              <a:ahLst/>
              <a:cxnLst/>
              <a:rect l="l" t="t" r="r" b="b"/>
              <a:pathLst>
                <a:path w="189" h="1072" extrusionOk="0">
                  <a:moveTo>
                    <a:pt x="99" y="1"/>
                  </a:moveTo>
                  <a:cubicBezTo>
                    <a:pt x="45" y="1"/>
                    <a:pt x="1" y="45"/>
                    <a:pt x="1" y="90"/>
                  </a:cubicBezTo>
                  <a:lnTo>
                    <a:pt x="1" y="973"/>
                  </a:lnTo>
                  <a:cubicBezTo>
                    <a:pt x="1" y="1027"/>
                    <a:pt x="45" y="1071"/>
                    <a:pt x="99" y="1071"/>
                  </a:cubicBezTo>
                  <a:cubicBezTo>
                    <a:pt x="143" y="1071"/>
                    <a:pt x="188" y="1027"/>
                    <a:pt x="188" y="973"/>
                  </a:cubicBezTo>
                  <a:lnTo>
                    <a:pt x="188" y="90"/>
                  </a:lnTo>
                  <a:cubicBezTo>
                    <a:pt x="188" y="45"/>
                    <a:pt x="143"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6049300" y="1526477"/>
              <a:ext cx="18550" cy="70551"/>
            </a:xfrm>
            <a:custGeom>
              <a:avLst/>
              <a:gdLst/>
              <a:ahLst/>
              <a:cxnLst/>
              <a:rect l="l" t="t" r="r" b="b"/>
              <a:pathLst>
                <a:path w="188" h="715" extrusionOk="0">
                  <a:moveTo>
                    <a:pt x="89" y="0"/>
                  </a:moveTo>
                  <a:cubicBezTo>
                    <a:pt x="36" y="0"/>
                    <a:pt x="0" y="45"/>
                    <a:pt x="0" y="99"/>
                  </a:cubicBezTo>
                  <a:lnTo>
                    <a:pt x="0" y="616"/>
                  </a:lnTo>
                  <a:cubicBezTo>
                    <a:pt x="0" y="670"/>
                    <a:pt x="36" y="714"/>
                    <a:pt x="89" y="714"/>
                  </a:cubicBezTo>
                  <a:cubicBezTo>
                    <a:pt x="143" y="714"/>
                    <a:pt x="188" y="670"/>
                    <a:pt x="188" y="616"/>
                  </a:cubicBezTo>
                  <a:lnTo>
                    <a:pt x="188" y="99"/>
                  </a:lnTo>
                  <a:cubicBezTo>
                    <a:pt x="188" y="45"/>
                    <a:pt x="143" y="0"/>
                    <a:pt x="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6313343" y="845151"/>
              <a:ext cx="355705" cy="355714"/>
            </a:xfrm>
            <a:custGeom>
              <a:avLst/>
              <a:gdLst/>
              <a:ahLst/>
              <a:cxnLst/>
              <a:rect l="l" t="t" r="r" b="b"/>
              <a:pathLst>
                <a:path w="3605" h="3605" extrusionOk="0">
                  <a:moveTo>
                    <a:pt x="1803" y="90"/>
                  </a:moveTo>
                  <a:cubicBezTo>
                    <a:pt x="2748" y="90"/>
                    <a:pt x="3515" y="857"/>
                    <a:pt x="3515" y="1803"/>
                  </a:cubicBezTo>
                  <a:cubicBezTo>
                    <a:pt x="3515" y="2748"/>
                    <a:pt x="2748" y="3515"/>
                    <a:pt x="1803" y="3515"/>
                  </a:cubicBezTo>
                  <a:cubicBezTo>
                    <a:pt x="857" y="3515"/>
                    <a:pt x="90" y="2748"/>
                    <a:pt x="90" y="1803"/>
                  </a:cubicBezTo>
                  <a:cubicBezTo>
                    <a:pt x="90" y="857"/>
                    <a:pt x="857" y="90"/>
                    <a:pt x="1803" y="90"/>
                  </a:cubicBezTo>
                  <a:close/>
                  <a:moveTo>
                    <a:pt x="1803" y="1"/>
                  </a:moveTo>
                  <a:cubicBezTo>
                    <a:pt x="812" y="1"/>
                    <a:pt x="1" y="804"/>
                    <a:pt x="1" y="1803"/>
                  </a:cubicBezTo>
                  <a:cubicBezTo>
                    <a:pt x="1" y="2793"/>
                    <a:pt x="812" y="3605"/>
                    <a:pt x="1803" y="3605"/>
                  </a:cubicBezTo>
                  <a:cubicBezTo>
                    <a:pt x="2802" y="3605"/>
                    <a:pt x="3605" y="2793"/>
                    <a:pt x="3605" y="1803"/>
                  </a:cubicBezTo>
                  <a:cubicBezTo>
                    <a:pt x="3605" y="804"/>
                    <a:pt x="2802"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6643397" y="1022957"/>
              <a:ext cx="40652" cy="39765"/>
            </a:xfrm>
            <a:custGeom>
              <a:avLst/>
              <a:gdLst/>
              <a:ahLst/>
              <a:cxnLst/>
              <a:rect l="l" t="t" r="r" b="b"/>
              <a:pathLst>
                <a:path w="412" h="403" extrusionOk="0">
                  <a:moveTo>
                    <a:pt x="206" y="1"/>
                  </a:moveTo>
                  <a:cubicBezTo>
                    <a:pt x="90" y="1"/>
                    <a:pt x="1" y="90"/>
                    <a:pt x="1" y="197"/>
                  </a:cubicBezTo>
                  <a:cubicBezTo>
                    <a:pt x="1" y="313"/>
                    <a:pt x="90" y="402"/>
                    <a:pt x="206" y="402"/>
                  </a:cubicBezTo>
                  <a:cubicBezTo>
                    <a:pt x="322" y="402"/>
                    <a:pt x="411" y="313"/>
                    <a:pt x="411" y="197"/>
                  </a:cubicBezTo>
                  <a:cubicBezTo>
                    <a:pt x="411" y="90"/>
                    <a:pt x="322"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6786075" y="2969447"/>
              <a:ext cx="235920" cy="116927"/>
            </a:xfrm>
            <a:custGeom>
              <a:avLst/>
              <a:gdLst/>
              <a:ahLst/>
              <a:cxnLst/>
              <a:rect l="l" t="t" r="r" b="b"/>
              <a:pathLst>
                <a:path w="2391" h="1185" extrusionOk="0">
                  <a:moveTo>
                    <a:pt x="103" y="0"/>
                  </a:moveTo>
                  <a:cubicBezTo>
                    <a:pt x="78" y="0"/>
                    <a:pt x="54" y="11"/>
                    <a:pt x="36" y="34"/>
                  </a:cubicBezTo>
                  <a:cubicBezTo>
                    <a:pt x="0" y="69"/>
                    <a:pt x="0" y="123"/>
                    <a:pt x="36" y="159"/>
                  </a:cubicBezTo>
                  <a:lnTo>
                    <a:pt x="946" y="1069"/>
                  </a:lnTo>
                  <a:cubicBezTo>
                    <a:pt x="1026" y="1149"/>
                    <a:pt x="1124" y="1184"/>
                    <a:pt x="1231" y="1184"/>
                  </a:cubicBezTo>
                  <a:lnTo>
                    <a:pt x="2293" y="1184"/>
                  </a:lnTo>
                  <a:cubicBezTo>
                    <a:pt x="2346" y="1184"/>
                    <a:pt x="2391" y="1149"/>
                    <a:pt x="2391" y="1095"/>
                  </a:cubicBezTo>
                  <a:cubicBezTo>
                    <a:pt x="2391" y="1042"/>
                    <a:pt x="2346" y="1006"/>
                    <a:pt x="2293" y="1006"/>
                  </a:cubicBezTo>
                  <a:lnTo>
                    <a:pt x="1231" y="1006"/>
                  </a:lnTo>
                  <a:cubicBezTo>
                    <a:pt x="1169" y="1006"/>
                    <a:pt x="1124" y="979"/>
                    <a:pt x="1080" y="944"/>
                  </a:cubicBezTo>
                  <a:lnTo>
                    <a:pt x="170" y="34"/>
                  </a:lnTo>
                  <a:cubicBezTo>
                    <a:pt x="152" y="11"/>
                    <a:pt x="127"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6667177" y="2917250"/>
              <a:ext cx="89888" cy="89891"/>
            </a:xfrm>
            <a:custGeom>
              <a:avLst/>
              <a:gdLst/>
              <a:ahLst/>
              <a:cxnLst/>
              <a:rect l="l" t="t" r="r" b="b"/>
              <a:pathLst>
                <a:path w="911" h="911" extrusionOk="0">
                  <a:moveTo>
                    <a:pt x="456" y="1"/>
                  </a:moveTo>
                  <a:cubicBezTo>
                    <a:pt x="206" y="1"/>
                    <a:pt x="1" y="206"/>
                    <a:pt x="1" y="456"/>
                  </a:cubicBezTo>
                  <a:lnTo>
                    <a:pt x="188" y="456"/>
                  </a:lnTo>
                  <a:cubicBezTo>
                    <a:pt x="188" y="304"/>
                    <a:pt x="313" y="188"/>
                    <a:pt x="456" y="188"/>
                  </a:cubicBezTo>
                  <a:cubicBezTo>
                    <a:pt x="607" y="188"/>
                    <a:pt x="723" y="304"/>
                    <a:pt x="723" y="456"/>
                  </a:cubicBezTo>
                  <a:cubicBezTo>
                    <a:pt x="723" y="598"/>
                    <a:pt x="607" y="723"/>
                    <a:pt x="456" y="723"/>
                  </a:cubicBezTo>
                  <a:lnTo>
                    <a:pt x="456" y="911"/>
                  </a:lnTo>
                  <a:cubicBezTo>
                    <a:pt x="706" y="911"/>
                    <a:pt x="911" y="705"/>
                    <a:pt x="911" y="456"/>
                  </a:cubicBezTo>
                  <a:cubicBezTo>
                    <a:pt x="911" y="206"/>
                    <a:pt x="706" y="1"/>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6667177" y="3032596"/>
              <a:ext cx="89888" cy="89891"/>
            </a:xfrm>
            <a:custGeom>
              <a:avLst/>
              <a:gdLst/>
              <a:ahLst/>
              <a:cxnLst/>
              <a:rect l="l" t="t" r="r" b="b"/>
              <a:pathLst>
                <a:path w="911" h="911" extrusionOk="0">
                  <a:moveTo>
                    <a:pt x="456" y="0"/>
                  </a:moveTo>
                  <a:cubicBezTo>
                    <a:pt x="206" y="0"/>
                    <a:pt x="1" y="205"/>
                    <a:pt x="1" y="455"/>
                  </a:cubicBezTo>
                  <a:lnTo>
                    <a:pt x="188" y="455"/>
                  </a:lnTo>
                  <a:cubicBezTo>
                    <a:pt x="188" y="313"/>
                    <a:pt x="313" y="188"/>
                    <a:pt x="456" y="188"/>
                  </a:cubicBezTo>
                  <a:cubicBezTo>
                    <a:pt x="607" y="188"/>
                    <a:pt x="723" y="313"/>
                    <a:pt x="723" y="455"/>
                  </a:cubicBezTo>
                  <a:cubicBezTo>
                    <a:pt x="723" y="598"/>
                    <a:pt x="607" y="723"/>
                    <a:pt x="456" y="723"/>
                  </a:cubicBezTo>
                  <a:lnTo>
                    <a:pt x="456" y="910"/>
                  </a:lnTo>
                  <a:cubicBezTo>
                    <a:pt x="706" y="910"/>
                    <a:pt x="911" y="705"/>
                    <a:pt x="911" y="455"/>
                  </a:cubicBezTo>
                  <a:cubicBezTo>
                    <a:pt x="911" y="205"/>
                    <a:pt x="706" y="0"/>
                    <a:pt x="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6897870" y="2345054"/>
              <a:ext cx="265916" cy="304701"/>
            </a:xfrm>
            <a:custGeom>
              <a:avLst/>
              <a:gdLst/>
              <a:ahLst/>
              <a:cxnLst/>
              <a:rect l="l" t="t" r="r" b="b"/>
              <a:pathLst>
                <a:path w="2695" h="3088" extrusionOk="0">
                  <a:moveTo>
                    <a:pt x="2694" y="1"/>
                  </a:moveTo>
                  <a:cubicBezTo>
                    <a:pt x="2694" y="1"/>
                    <a:pt x="0" y="1295"/>
                    <a:pt x="491" y="2187"/>
                  </a:cubicBezTo>
                  <a:cubicBezTo>
                    <a:pt x="973" y="3070"/>
                    <a:pt x="1169" y="3088"/>
                    <a:pt x="1169" y="3088"/>
                  </a:cubicBezTo>
                  <a:cubicBezTo>
                    <a:pt x="1169" y="3088"/>
                    <a:pt x="1294" y="1678"/>
                    <a:pt x="2632" y="956"/>
                  </a:cubicBezTo>
                  <a:lnTo>
                    <a:pt x="2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7986703" y="3235958"/>
              <a:ext cx="108340" cy="103014"/>
            </a:xfrm>
            <a:custGeom>
              <a:avLst/>
              <a:gdLst/>
              <a:ahLst/>
              <a:cxnLst/>
              <a:rect l="l" t="t" r="r" b="b"/>
              <a:pathLst>
                <a:path w="1098" h="1044" extrusionOk="0">
                  <a:moveTo>
                    <a:pt x="1017" y="0"/>
                  </a:moveTo>
                  <a:cubicBezTo>
                    <a:pt x="723" y="98"/>
                    <a:pt x="384" y="250"/>
                    <a:pt x="125" y="482"/>
                  </a:cubicBezTo>
                  <a:cubicBezTo>
                    <a:pt x="36" y="553"/>
                    <a:pt x="0" y="669"/>
                    <a:pt x="18" y="785"/>
                  </a:cubicBezTo>
                  <a:cubicBezTo>
                    <a:pt x="53" y="944"/>
                    <a:pt x="189" y="1044"/>
                    <a:pt x="335" y="1044"/>
                  </a:cubicBezTo>
                  <a:cubicBezTo>
                    <a:pt x="378" y="1044"/>
                    <a:pt x="422" y="1035"/>
                    <a:pt x="464" y="1017"/>
                  </a:cubicBezTo>
                  <a:cubicBezTo>
                    <a:pt x="634" y="937"/>
                    <a:pt x="848" y="856"/>
                    <a:pt x="1098" y="803"/>
                  </a:cubicBezTo>
                  <a:cubicBezTo>
                    <a:pt x="1044" y="509"/>
                    <a:pt x="1017" y="25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8023705" y="3385544"/>
              <a:ext cx="121561" cy="99067"/>
            </a:xfrm>
            <a:custGeom>
              <a:avLst/>
              <a:gdLst/>
              <a:ahLst/>
              <a:cxnLst/>
              <a:rect l="l" t="t" r="r" b="b"/>
              <a:pathLst>
                <a:path w="1232" h="1004" extrusionOk="0">
                  <a:moveTo>
                    <a:pt x="919" y="1"/>
                  </a:moveTo>
                  <a:cubicBezTo>
                    <a:pt x="651" y="99"/>
                    <a:pt x="357" y="241"/>
                    <a:pt x="125" y="438"/>
                  </a:cubicBezTo>
                  <a:cubicBezTo>
                    <a:pt x="36" y="518"/>
                    <a:pt x="0" y="634"/>
                    <a:pt x="27" y="750"/>
                  </a:cubicBezTo>
                  <a:cubicBezTo>
                    <a:pt x="54" y="900"/>
                    <a:pt x="191" y="1004"/>
                    <a:pt x="338" y="1004"/>
                  </a:cubicBezTo>
                  <a:cubicBezTo>
                    <a:pt x="383" y="1004"/>
                    <a:pt x="429" y="994"/>
                    <a:pt x="473" y="973"/>
                  </a:cubicBezTo>
                  <a:cubicBezTo>
                    <a:pt x="669" y="884"/>
                    <a:pt x="937" y="795"/>
                    <a:pt x="1231" y="741"/>
                  </a:cubicBezTo>
                  <a:cubicBezTo>
                    <a:pt x="1097" y="482"/>
                    <a:pt x="999" y="233"/>
                    <a:pt x="9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7977033" y="4028980"/>
              <a:ext cx="4440" cy="15985"/>
            </a:xfrm>
            <a:custGeom>
              <a:avLst/>
              <a:gdLst/>
              <a:ahLst/>
              <a:cxnLst/>
              <a:rect l="l" t="t" r="r" b="b"/>
              <a:pathLst>
                <a:path w="45" h="162" extrusionOk="0">
                  <a:moveTo>
                    <a:pt x="0" y="1"/>
                  </a:moveTo>
                  <a:cubicBezTo>
                    <a:pt x="18" y="54"/>
                    <a:pt x="36" y="108"/>
                    <a:pt x="45" y="161"/>
                  </a:cubicBezTo>
                  <a:cubicBezTo>
                    <a:pt x="36" y="108"/>
                    <a:pt x="18" y="54"/>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p:nvPr/>
          </p:nvSpPr>
          <p:spPr>
            <a:xfrm>
              <a:off x="7768443" y="3808054"/>
              <a:ext cx="45783" cy="15097"/>
            </a:xfrm>
            <a:custGeom>
              <a:avLst/>
              <a:gdLst/>
              <a:ahLst/>
              <a:cxnLst/>
              <a:rect l="l" t="t" r="r" b="b"/>
              <a:pathLst>
                <a:path w="464" h="153" extrusionOk="0">
                  <a:moveTo>
                    <a:pt x="0" y="1"/>
                  </a:moveTo>
                  <a:cubicBezTo>
                    <a:pt x="0" y="1"/>
                    <a:pt x="80" y="54"/>
                    <a:pt x="196" y="152"/>
                  </a:cubicBezTo>
                  <a:cubicBezTo>
                    <a:pt x="256" y="152"/>
                    <a:pt x="315" y="148"/>
                    <a:pt x="375" y="148"/>
                  </a:cubicBezTo>
                  <a:cubicBezTo>
                    <a:pt x="404" y="148"/>
                    <a:pt x="434" y="149"/>
                    <a:pt x="464" y="152"/>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7814128" y="3823052"/>
              <a:ext cx="987" cy="99"/>
            </a:xfrm>
            <a:custGeom>
              <a:avLst/>
              <a:gdLst/>
              <a:ahLst/>
              <a:cxnLst/>
              <a:rect l="l" t="t" r="r" b="b"/>
              <a:pathLst>
                <a:path w="10" h="1" extrusionOk="0">
                  <a:moveTo>
                    <a:pt x="10" y="0"/>
                  </a:moveTo>
                  <a:lnTo>
                    <a:pt x="1" y="0"/>
                  </a:lnTo>
                  <a:lnTo>
                    <a:pt x="1" y="0"/>
                  </a:ln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7722660" y="3821671"/>
              <a:ext cx="136461" cy="84168"/>
            </a:xfrm>
            <a:custGeom>
              <a:avLst/>
              <a:gdLst/>
              <a:ahLst/>
              <a:cxnLst/>
              <a:rect l="l" t="t" r="r" b="b"/>
              <a:pathLst>
                <a:path w="1383" h="853" extrusionOk="0">
                  <a:moveTo>
                    <a:pt x="111" y="0"/>
                  </a:moveTo>
                  <a:cubicBezTo>
                    <a:pt x="73" y="0"/>
                    <a:pt x="36" y="2"/>
                    <a:pt x="0" y="5"/>
                  </a:cubicBezTo>
                  <a:lnTo>
                    <a:pt x="526" y="460"/>
                  </a:lnTo>
                  <a:cubicBezTo>
                    <a:pt x="526" y="460"/>
                    <a:pt x="928" y="585"/>
                    <a:pt x="1383" y="853"/>
                  </a:cubicBezTo>
                  <a:cubicBezTo>
                    <a:pt x="1151" y="469"/>
                    <a:pt x="857" y="184"/>
                    <a:pt x="660" y="14"/>
                  </a:cubicBezTo>
                  <a:cubicBezTo>
                    <a:pt x="559" y="21"/>
                    <a:pt x="472" y="27"/>
                    <a:pt x="401" y="27"/>
                  </a:cubicBezTo>
                  <a:cubicBezTo>
                    <a:pt x="371" y="27"/>
                    <a:pt x="345" y="26"/>
                    <a:pt x="321" y="23"/>
                  </a:cubicBezTo>
                  <a:cubicBezTo>
                    <a:pt x="248" y="6"/>
                    <a:pt x="178" y="0"/>
                    <a:pt x="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7859023" y="3905739"/>
              <a:ext cx="354028" cy="661204"/>
            </a:xfrm>
            <a:custGeom>
              <a:avLst/>
              <a:gdLst/>
              <a:ahLst/>
              <a:cxnLst/>
              <a:rect l="l" t="t" r="r" b="b"/>
              <a:pathLst>
                <a:path w="3588" h="6701" extrusionOk="0">
                  <a:moveTo>
                    <a:pt x="1250" y="1419"/>
                  </a:moveTo>
                  <a:lnTo>
                    <a:pt x="1250" y="1419"/>
                  </a:lnTo>
                  <a:cubicBezTo>
                    <a:pt x="1259" y="1446"/>
                    <a:pt x="1268" y="1482"/>
                    <a:pt x="1268" y="1509"/>
                  </a:cubicBezTo>
                  <a:cubicBezTo>
                    <a:pt x="1259" y="1464"/>
                    <a:pt x="1250" y="1428"/>
                    <a:pt x="1250" y="1419"/>
                  </a:cubicBezTo>
                  <a:close/>
                  <a:moveTo>
                    <a:pt x="1277" y="1526"/>
                  </a:moveTo>
                  <a:lnTo>
                    <a:pt x="1277" y="1526"/>
                  </a:lnTo>
                  <a:cubicBezTo>
                    <a:pt x="1294" y="1607"/>
                    <a:pt x="1312" y="1669"/>
                    <a:pt x="1321" y="1723"/>
                  </a:cubicBezTo>
                  <a:cubicBezTo>
                    <a:pt x="1303" y="1651"/>
                    <a:pt x="1286" y="1580"/>
                    <a:pt x="1277" y="1526"/>
                  </a:cubicBezTo>
                  <a:close/>
                  <a:moveTo>
                    <a:pt x="1321" y="1723"/>
                  </a:moveTo>
                  <a:cubicBezTo>
                    <a:pt x="1330" y="1758"/>
                    <a:pt x="1339" y="1785"/>
                    <a:pt x="1348" y="1821"/>
                  </a:cubicBezTo>
                  <a:cubicBezTo>
                    <a:pt x="1339" y="1794"/>
                    <a:pt x="1330" y="1758"/>
                    <a:pt x="1321" y="1723"/>
                  </a:cubicBezTo>
                  <a:close/>
                  <a:moveTo>
                    <a:pt x="1" y="1"/>
                  </a:moveTo>
                  <a:lnTo>
                    <a:pt x="1" y="1"/>
                  </a:lnTo>
                  <a:cubicBezTo>
                    <a:pt x="99" y="170"/>
                    <a:pt x="188" y="358"/>
                    <a:pt x="251" y="563"/>
                  </a:cubicBezTo>
                  <a:cubicBezTo>
                    <a:pt x="527" y="1517"/>
                    <a:pt x="1517" y="3551"/>
                    <a:pt x="2454" y="4444"/>
                  </a:cubicBezTo>
                  <a:cubicBezTo>
                    <a:pt x="3320" y="5264"/>
                    <a:pt x="3105" y="6397"/>
                    <a:pt x="2811" y="6701"/>
                  </a:cubicBezTo>
                  <a:cubicBezTo>
                    <a:pt x="3587" y="6023"/>
                    <a:pt x="3168" y="4649"/>
                    <a:pt x="2517" y="4042"/>
                  </a:cubicBezTo>
                  <a:cubicBezTo>
                    <a:pt x="2017" y="3578"/>
                    <a:pt x="1562" y="2383"/>
                    <a:pt x="1250" y="1410"/>
                  </a:cubicBezTo>
                  <a:lnTo>
                    <a:pt x="1241" y="1410"/>
                  </a:lnTo>
                  <a:cubicBezTo>
                    <a:pt x="1232" y="1357"/>
                    <a:pt x="1214" y="1303"/>
                    <a:pt x="1196" y="1250"/>
                  </a:cubicBezTo>
                  <a:cubicBezTo>
                    <a:pt x="982" y="688"/>
                    <a:pt x="465" y="27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7984927" y="4056312"/>
              <a:ext cx="4539" cy="19438"/>
            </a:xfrm>
            <a:custGeom>
              <a:avLst/>
              <a:gdLst/>
              <a:ahLst/>
              <a:cxnLst/>
              <a:rect l="l" t="t" r="r" b="b"/>
              <a:pathLst>
                <a:path w="46" h="197" extrusionOk="0">
                  <a:moveTo>
                    <a:pt x="1" y="0"/>
                  </a:moveTo>
                  <a:cubicBezTo>
                    <a:pt x="10" y="54"/>
                    <a:pt x="27" y="125"/>
                    <a:pt x="45" y="197"/>
                  </a:cubicBezTo>
                  <a:cubicBezTo>
                    <a:pt x="36" y="143"/>
                    <a:pt x="18" y="81"/>
                    <a:pt x="1" y="0"/>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7984039" y="4054535"/>
              <a:ext cx="987" cy="1875"/>
            </a:xfrm>
            <a:custGeom>
              <a:avLst/>
              <a:gdLst/>
              <a:ahLst/>
              <a:cxnLst/>
              <a:rect l="l" t="t" r="r" b="b"/>
              <a:pathLst>
                <a:path w="10" h="19" extrusionOk="0">
                  <a:moveTo>
                    <a:pt x="1" y="1"/>
                  </a:moveTo>
                  <a:cubicBezTo>
                    <a:pt x="1" y="9"/>
                    <a:pt x="10" y="9"/>
                    <a:pt x="10" y="18"/>
                  </a:cubicBezTo>
                  <a:cubicBezTo>
                    <a:pt x="10" y="9"/>
                    <a:pt x="1" y="9"/>
                    <a:pt x="1" y="1"/>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7982263" y="4044866"/>
              <a:ext cx="99" cy="987"/>
            </a:xfrm>
            <a:custGeom>
              <a:avLst/>
              <a:gdLst/>
              <a:ahLst/>
              <a:cxnLst/>
              <a:rect l="l" t="t" r="r" b="b"/>
              <a:pathLst>
                <a:path w="1" h="10" extrusionOk="0">
                  <a:moveTo>
                    <a:pt x="1" y="0"/>
                  </a:moveTo>
                  <a:cubicBezTo>
                    <a:pt x="1" y="0"/>
                    <a:pt x="1" y="9"/>
                    <a:pt x="1" y="9"/>
                  </a:cubicBezTo>
                  <a:cubicBezTo>
                    <a:pt x="1" y="0"/>
                    <a:pt x="1" y="0"/>
                    <a:pt x="1" y="0"/>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a:off x="7982263" y="4045754"/>
              <a:ext cx="1875" cy="8881"/>
            </a:xfrm>
            <a:custGeom>
              <a:avLst/>
              <a:gdLst/>
              <a:ahLst/>
              <a:cxnLst/>
              <a:rect l="l" t="t" r="r" b="b"/>
              <a:pathLst>
                <a:path w="19" h="90" extrusionOk="0">
                  <a:moveTo>
                    <a:pt x="1" y="0"/>
                  </a:moveTo>
                  <a:cubicBezTo>
                    <a:pt x="1" y="9"/>
                    <a:pt x="10" y="45"/>
                    <a:pt x="19" y="90"/>
                  </a:cubicBezTo>
                  <a:cubicBezTo>
                    <a:pt x="19" y="63"/>
                    <a:pt x="10" y="27"/>
                    <a:pt x="1" y="0"/>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p:nvPr/>
          </p:nvSpPr>
          <p:spPr>
            <a:xfrm>
              <a:off x="7989367" y="4075651"/>
              <a:ext cx="2664" cy="9769"/>
            </a:xfrm>
            <a:custGeom>
              <a:avLst/>
              <a:gdLst/>
              <a:ahLst/>
              <a:cxnLst/>
              <a:rect l="l" t="t" r="r" b="b"/>
              <a:pathLst>
                <a:path w="27" h="99" extrusionOk="0">
                  <a:moveTo>
                    <a:pt x="0" y="1"/>
                  </a:moveTo>
                  <a:cubicBezTo>
                    <a:pt x="9" y="36"/>
                    <a:pt x="18" y="72"/>
                    <a:pt x="27" y="99"/>
                  </a:cubicBezTo>
                  <a:cubicBezTo>
                    <a:pt x="18" y="63"/>
                    <a:pt x="9" y="36"/>
                    <a:pt x="0" y="1"/>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4"/>
            <p:cNvSpPr/>
            <p:nvPr/>
          </p:nvSpPr>
          <p:spPr>
            <a:xfrm>
              <a:off x="7991932" y="4085321"/>
              <a:ext cx="987" cy="3651"/>
            </a:xfrm>
            <a:custGeom>
              <a:avLst/>
              <a:gdLst/>
              <a:ahLst/>
              <a:cxnLst/>
              <a:rect l="l" t="t" r="r" b="b"/>
              <a:pathLst>
                <a:path w="10" h="37" extrusionOk="0">
                  <a:moveTo>
                    <a:pt x="1" y="1"/>
                  </a:moveTo>
                  <a:cubicBezTo>
                    <a:pt x="1" y="10"/>
                    <a:pt x="10" y="28"/>
                    <a:pt x="10" y="36"/>
                  </a:cubicBezTo>
                  <a:cubicBezTo>
                    <a:pt x="10" y="28"/>
                    <a:pt x="10" y="10"/>
                    <a:pt x="1" y="1"/>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4"/>
            <p:cNvSpPr/>
            <p:nvPr/>
          </p:nvSpPr>
          <p:spPr>
            <a:xfrm>
              <a:off x="7995485" y="4098543"/>
              <a:ext cx="99" cy="99"/>
            </a:xfrm>
            <a:custGeom>
              <a:avLst/>
              <a:gdLst/>
              <a:ahLst/>
              <a:cxnLst/>
              <a:rect l="l" t="t" r="r" b="b"/>
              <a:pathLst>
                <a:path w="1" h="1" extrusionOk="0">
                  <a:moveTo>
                    <a:pt x="1" y="1"/>
                  </a:moveTo>
                  <a:cubicBezTo>
                    <a:pt x="1" y="1"/>
                    <a:pt x="1" y="1"/>
                    <a:pt x="1" y="1"/>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4"/>
            <p:cNvSpPr/>
            <p:nvPr/>
          </p:nvSpPr>
          <p:spPr>
            <a:xfrm>
              <a:off x="7787782" y="3822658"/>
              <a:ext cx="189348" cy="206423"/>
            </a:xfrm>
            <a:custGeom>
              <a:avLst/>
              <a:gdLst/>
              <a:ahLst/>
              <a:cxnLst/>
              <a:rect l="l" t="t" r="r" b="b"/>
              <a:pathLst>
                <a:path w="1919" h="2092" extrusionOk="0">
                  <a:moveTo>
                    <a:pt x="179" y="0"/>
                  </a:moveTo>
                  <a:cubicBezTo>
                    <a:pt x="119" y="0"/>
                    <a:pt x="60" y="4"/>
                    <a:pt x="0" y="4"/>
                  </a:cubicBezTo>
                  <a:cubicBezTo>
                    <a:pt x="197" y="174"/>
                    <a:pt x="491" y="459"/>
                    <a:pt x="723" y="843"/>
                  </a:cubicBezTo>
                  <a:cubicBezTo>
                    <a:pt x="1187" y="1119"/>
                    <a:pt x="1704" y="1530"/>
                    <a:pt x="1918" y="2092"/>
                  </a:cubicBezTo>
                  <a:cubicBezTo>
                    <a:pt x="1767" y="1619"/>
                    <a:pt x="1651" y="1218"/>
                    <a:pt x="1597" y="1012"/>
                  </a:cubicBezTo>
                  <a:cubicBezTo>
                    <a:pt x="1330" y="147"/>
                    <a:pt x="750" y="4"/>
                    <a:pt x="277" y="4"/>
                  </a:cubicBezTo>
                  <a:lnTo>
                    <a:pt x="268" y="4"/>
                  </a:lnTo>
                  <a:cubicBezTo>
                    <a:pt x="238" y="1"/>
                    <a:pt x="208" y="0"/>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4"/>
            <p:cNvSpPr/>
            <p:nvPr/>
          </p:nvSpPr>
          <p:spPr>
            <a:xfrm>
              <a:off x="7981375" y="4044866"/>
              <a:ext cx="987" cy="99"/>
            </a:xfrm>
            <a:custGeom>
              <a:avLst/>
              <a:gdLst/>
              <a:ahLst/>
              <a:cxnLst/>
              <a:rect l="l" t="t" r="r" b="b"/>
              <a:pathLst>
                <a:path w="10" h="1" extrusionOk="0">
                  <a:moveTo>
                    <a:pt x="10" y="0"/>
                  </a:moveTo>
                  <a:lnTo>
                    <a:pt x="10" y="0"/>
                  </a:lnTo>
                  <a:cubicBezTo>
                    <a:pt x="10" y="0"/>
                    <a:pt x="10" y="0"/>
                    <a:pt x="1" y="0"/>
                  </a:cubicBezTo>
                  <a:cubicBezTo>
                    <a:pt x="10" y="0"/>
                    <a:pt x="10" y="0"/>
                    <a:pt x="10" y="0"/>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4"/>
            <p:cNvSpPr/>
            <p:nvPr/>
          </p:nvSpPr>
          <p:spPr>
            <a:xfrm>
              <a:off x="7994597" y="4096767"/>
              <a:ext cx="987" cy="1875"/>
            </a:xfrm>
            <a:custGeom>
              <a:avLst/>
              <a:gdLst/>
              <a:ahLst/>
              <a:cxnLst/>
              <a:rect l="l" t="t" r="r" b="b"/>
              <a:pathLst>
                <a:path w="10" h="19" extrusionOk="0">
                  <a:moveTo>
                    <a:pt x="1" y="1"/>
                  </a:moveTo>
                  <a:cubicBezTo>
                    <a:pt x="10" y="10"/>
                    <a:pt x="10" y="19"/>
                    <a:pt x="10" y="19"/>
                  </a:cubicBezTo>
                  <a:cubicBezTo>
                    <a:pt x="10" y="19"/>
                    <a:pt x="10" y="10"/>
                    <a:pt x="1" y="1"/>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4"/>
            <p:cNvSpPr/>
            <p:nvPr/>
          </p:nvSpPr>
          <p:spPr>
            <a:xfrm>
              <a:off x="7993709" y="4091537"/>
              <a:ext cx="987" cy="5328"/>
            </a:xfrm>
            <a:custGeom>
              <a:avLst/>
              <a:gdLst/>
              <a:ahLst/>
              <a:cxnLst/>
              <a:rect l="l" t="t" r="r" b="b"/>
              <a:pathLst>
                <a:path w="10" h="54" extrusionOk="0">
                  <a:moveTo>
                    <a:pt x="1" y="0"/>
                  </a:moveTo>
                  <a:cubicBezTo>
                    <a:pt x="10" y="27"/>
                    <a:pt x="10" y="45"/>
                    <a:pt x="10" y="54"/>
                  </a:cubicBezTo>
                  <a:cubicBezTo>
                    <a:pt x="10" y="45"/>
                    <a:pt x="10" y="27"/>
                    <a:pt x="1" y="0"/>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p:nvPr/>
          </p:nvSpPr>
          <p:spPr>
            <a:xfrm>
              <a:off x="7992821" y="4088873"/>
              <a:ext cx="987" cy="2763"/>
            </a:xfrm>
            <a:custGeom>
              <a:avLst/>
              <a:gdLst/>
              <a:ahLst/>
              <a:cxnLst/>
              <a:rect l="l" t="t" r="r" b="b"/>
              <a:pathLst>
                <a:path w="10" h="28" extrusionOk="0">
                  <a:moveTo>
                    <a:pt x="1" y="0"/>
                  </a:moveTo>
                  <a:cubicBezTo>
                    <a:pt x="10" y="9"/>
                    <a:pt x="10" y="18"/>
                    <a:pt x="10" y="27"/>
                  </a:cubicBezTo>
                  <a:cubicBezTo>
                    <a:pt x="10" y="18"/>
                    <a:pt x="10" y="9"/>
                    <a:pt x="1" y="0"/>
                  </a:cubicBezTo>
                  <a:close/>
                </a:path>
              </a:pathLst>
            </a:custGeom>
            <a:solidFill>
              <a:srgbClr val="FBC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7776337" y="4088873"/>
              <a:ext cx="131231" cy="89891"/>
            </a:xfrm>
            <a:custGeom>
              <a:avLst/>
              <a:gdLst/>
              <a:ahLst/>
              <a:cxnLst/>
              <a:rect l="l" t="t" r="r" b="b"/>
              <a:pathLst>
                <a:path w="1330" h="911" extrusionOk="0">
                  <a:moveTo>
                    <a:pt x="991" y="0"/>
                  </a:moveTo>
                  <a:cubicBezTo>
                    <a:pt x="634" y="0"/>
                    <a:pt x="268" y="134"/>
                    <a:pt x="0" y="250"/>
                  </a:cubicBezTo>
                  <a:cubicBezTo>
                    <a:pt x="125" y="455"/>
                    <a:pt x="232" y="678"/>
                    <a:pt x="330" y="910"/>
                  </a:cubicBezTo>
                  <a:cubicBezTo>
                    <a:pt x="589" y="741"/>
                    <a:pt x="866" y="625"/>
                    <a:pt x="1071" y="563"/>
                  </a:cubicBezTo>
                  <a:cubicBezTo>
                    <a:pt x="1249" y="509"/>
                    <a:pt x="1330" y="304"/>
                    <a:pt x="1240" y="143"/>
                  </a:cubicBezTo>
                  <a:cubicBezTo>
                    <a:pt x="1187" y="54"/>
                    <a:pt x="1089" y="0"/>
                    <a:pt x="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7829126" y="4208561"/>
              <a:ext cx="139223" cy="108441"/>
            </a:xfrm>
            <a:custGeom>
              <a:avLst/>
              <a:gdLst/>
              <a:ahLst/>
              <a:cxnLst/>
              <a:rect l="l" t="t" r="r" b="b"/>
              <a:pathLst>
                <a:path w="1411" h="1099" extrusionOk="0">
                  <a:moveTo>
                    <a:pt x="1071" y="1"/>
                  </a:moveTo>
                  <a:cubicBezTo>
                    <a:pt x="679" y="10"/>
                    <a:pt x="268" y="161"/>
                    <a:pt x="1" y="295"/>
                  </a:cubicBezTo>
                  <a:cubicBezTo>
                    <a:pt x="72" y="563"/>
                    <a:pt x="125" y="830"/>
                    <a:pt x="161" y="1098"/>
                  </a:cubicBezTo>
                  <a:cubicBezTo>
                    <a:pt x="491" y="813"/>
                    <a:pt x="875" y="652"/>
                    <a:pt x="1151" y="563"/>
                  </a:cubicBezTo>
                  <a:cubicBezTo>
                    <a:pt x="1330" y="509"/>
                    <a:pt x="1410" y="304"/>
                    <a:pt x="1321" y="143"/>
                  </a:cubicBezTo>
                  <a:cubicBezTo>
                    <a:pt x="1267" y="63"/>
                    <a:pt x="1178"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a:off x="7997261" y="2794897"/>
              <a:ext cx="99" cy="99"/>
            </a:xfrm>
            <a:custGeom>
              <a:avLst/>
              <a:gdLst/>
              <a:ahLst/>
              <a:cxnLst/>
              <a:rect l="l" t="t" r="r" b="b"/>
              <a:pathLst>
                <a:path w="1" h="1" extrusionOk="0">
                  <a:moveTo>
                    <a:pt x="1" y="1"/>
                  </a:moveTo>
                  <a:close/>
                </a:path>
              </a:pathLst>
            </a:custGeom>
            <a:solidFill>
              <a:srgbClr val="221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a:off x="7011341" y="2071340"/>
              <a:ext cx="1509750" cy="1587838"/>
            </a:xfrm>
            <a:custGeom>
              <a:avLst/>
              <a:gdLst/>
              <a:ahLst/>
              <a:cxnLst/>
              <a:rect l="l" t="t" r="r" b="b"/>
              <a:pathLst>
                <a:path w="15301" h="16092" extrusionOk="0">
                  <a:moveTo>
                    <a:pt x="6379" y="1"/>
                  </a:moveTo>
                  <a:cubicBezTo>
                    <a:pt x="6379" y="1"/>
                    <a:pt x="4933" y="653"/>
                    <a:pt x="2788" y="653"/>
                  </a:cubicBezTo>
                  <a:cubicBezTo>
                    <a:pt x="2139" y="653"/>
                    <a:pt x="1426" y="593"/>
                    <a:pt x="670" y="438"/>
                  </a:cubicBezTo>
                  <a:lnTo>
                    <a:pt x="670" y="438"/>
                  </a:lnTo>
                  <a:cubicBezTo>
                    <a:pt x="670" y="438"/>
                    <a:pt x="1" y="6468"/>
                    <a:pt x="3587" y="10545"/>
                  </a:cubicBezTo>
                  <a:cubicBezTo>
                    <a:pt x="3587" y="10545"/>
                    <a:pt x="4658" y="13445"/>
                    <a:pt x="5737" y="15925"/>
                  </a:cubicBezTo>
                  <a:cubicBezTo>
                    <a:pt x="6099" y="16043"/>
                    <a:pt x="6404" y="16091"/>
                    <a:pt x="6662" y="16091"/>
                  </a:cubicBezTo>
                  <a:cubicBezTo>
                    <a:pt x="7548" y="16091"/>
                    <a:pt x="7869" y="15523"/>
                    <a:pt x="7959" y="15309"/>
                  </a:cubicBezTo>
                  <a:cubicBezTo>
                    <a:pt x="7700" y="12802"/>
                    <a:pt x="7102" y="9965"/>
                    <a:pt x="6379" y="9314"/>
                  </a:cubicBezTo>
                  <a:cubicBezTo>
                    <a:pt x="6005" y="8975"/>
                    <a:pt x="5238" y="4845"/>
                    <a:pt x="5247" y="4354"/>
                  </a:cubicBezTo>
                  <a:cubicBezTo>
                    <a:pt x="5255" y="3891"/>
                    <a:pt x="5271" y="3535"/>
                    <a:pt x="5678" y="3535"/>
                  </a:cubicBezTo>
                  <a:cubicBezTo>
                    <a:pt x="5710" y="3535"/>
                    <a:pt x="5744" y="3538"/>
                    <a:pt x="5782" y="3542"/>
                  </a:cubicBezTo>
                  <a:cubicBezTo>
                    <a:pt x="6299" y="3596"/>
                    <a:pt x="9555" y="4863"/>
                    <a:pt x="11045" y="5193"/>
                  </a:cubicBezTo>
                  <a:cubicBezTo>
                    <a:pt x="11045" y="5193"/>
                    <a:pt x="10287" y="6219"/>
                    <a:pt x="10144" y="6647"/>
                  </a:cubicBezTo>
                  <a:cubicBezTo>
                    <a:pt x="10117" y="6736"/>
                    <a:pt x="10055" y="6995"/>
                    <a:pt x="9993" y="7334"/>
                  </a:cubicBezTo>
                  <a:cubicBezTo>
                    <a:pt x="10302" y="7916"/>
                    <a:pt x="10789" y="8135"/>
                    <a:pt x="11291" y="8135"/>
                  </a:cubicBezTo>
                  <a:cubicBezTo>
                    <a:pt x="11903" y="8135"/>
                    <a:pt x="12538" y="7810"/>
                    <a:pt x="12901" y="7423"/>
                  </a:cubicBezTo>
                  <a:cubicBezTo>
                    <a:pt x="14034" y="6165"/>
                    <a:pt x="15051" y="4943"/>
                    <a:pt x="15131" y="4622"/>
                  </a:cubicBezTo>
                  <a:cubicBezTo>
                    <a:pt x="15301" y="3908"/>
                    <a:pt x="12767" y="1250"/>
                    <a:pt x="6379" y="1"/>
                  </a:cubicBezTo>
                  <a:close/>
                </a:path>
              </a:pathLst>
            </a:custGeom>
            <a:gradFill>
              <a:gsLst>
                <a:gs pos="0">
                  <a:schemeClr val="accent5"/>
                </a:gs>
                <a:gs pos="25000">
                  <a:schemeClr val="lt2"/>
                </a:gs>
                <a:gs pos="50000">
                  <a:schemeClr val="dk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a:off x="7997261" y="2794897"/>
              <a:ext cx="99" cy="99"/>
            </a:xfrm>
            <a:custGeom>
              <a:avLst/>
              <a:gdLst/>
              <a:ahLst/>
              <a:cxnLst/>
              <a:rect l="l" t="t" r="r" b="b"/>
              <a:pathLst>
                <a:path w="1" h="1" extrusionOk="0">
                  <a:moveTo>
                    <a:pt x="1" y="1"/>
                  </a:moveTo>
                  <a:close/>
                </a:path>
              </a:pathLst>
            </a:custGeom>
            <a:solidFill>
              <a:srgbClr val="221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a:off x="7577416" y="3642583"/>
              <a:ext cx="99" cy="99"/>
            </a:xfrm>
            <a:custGeom>
              <a:avLst/>
              <a:gdLst/>
              <a:ahLst/>
              <a:cxnLst/>
              <a:rect l="l" t="t" r="r" b="b"/>
              <a:pathLst>
                <a:path w="1" h="1" extrusionOk="0">
                  <a:moveTo>
                    <a:pt x="0" y="1"/>
                  </a:moveTo>
                  <a:close/>
                </a:path>
              </a:pathLst>
            </a:custGeom>
            <a:solidFill>
              <a:srgbClr val="221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a:off x="7577416" y="3642583"/>
              <a:ext cx="99" cy="99"/>
            </a:xfrm>
            <a:custGeom>
              <a:avLst/>
              <a:gdLst/>
              <a:ahLst/>
              <a:cxnLst/>
              <a:rect l="l" t="t" r="r" b="b"/>
              <a:pathLst>
                <a:path w="1" h="1" extrusionOk="0">
                  <a:moveTo>
                    <a:pt x="0" y="1"/>
                  </a:moveTo>
                  <a:close/>
                </a:path>
              </a:pathLst>
            </a:custGeom>
            <a:solidFill>
              <a:srgbClr val="221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8678583" y="1610249"/>
              <a:ext cx="144946" cy="81800"/>
            </a:xfrm>
            <a:custGeom>
              <a:avLst/>
              <a:gdLst/>
              <a:ahLst/>
              <a:cxnLst/>
              <a:rect l="l" t="t" r="r" b="b"/>
              <a:pathLst>
                <a:path w="1469" h="829" extrusionOk="0">
                  <a:moveTo>
                    <a:pt x="1294" y="0"/>
                  </a:moveTo>
                  <a:cubicBezTo>
                    <a:pt x="1259" y="0"/>
                    <a:pt x="1218" y="16"/>
                    <a:pt x="1169" y="52"/>
                  </a:cubicBezTo>
                  <a:cubicBezTo>
                    <a:pt x="892" y="267"/>
                    <a:pt x="170" y="374"/>
                    <a:pt x="170" y="374"/>
                  </a:cubicBezTo>
                  <a:cubicBezTo>
                    <a:pt x="0" y="606"/>
                    <a:pt x="250" y="811"/>
                    <a:pt x="250" y="811"/>
                  </a:cubicBezTo>
                  <a:cubicBezTo>
                    <a:pt x="250" y="811"/>
                    <a:pt x="416" y="828"/>
                    <a:pt x="619" y="828"/>
                  </a:cubicBezTo>
                  <a:cubicBezTo>
                    <a:pt x="917" y="828"/>
                    <a:pt x="1297" y="791"/>
                    <a:pt x="1365" y="606"/>
                  </a:cubicBezTo>
                  <a:cubicBezTo>
                    <a:pt x="1468" y="348"/>
                    <a:pt x="1456" y="0"/>
                    <a:pt x="1294" y="0"/>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6620506" y="2328971"/>
              <a:ext cx="117220" cy="127978"/>
            </a:xfrm>
            <a:custGeom>
              <a:avLst/>
              <a:gdLst/>
              <a:ahLst/>
              <a:cxnLst/>
              <a:rect l="l" t="t" r="r" b="b"/>
              <a:pathLst>
                <a:path w="1188" h="1297" extrusionOk="0">
                  <a:moveTo>
                    <a:pt x="741" y="0"/>
                  </a:moveTo>
                  <a:cubicBezTo>
                    <a:pt x="688" y="0"/>
                    <a:pt x="643" y="40"/>
                    <a:pt x="617" y="137"/>
                  </a:cubicBezTo>
                  <a:cubicBezTo>
                    <a:pt x="518" y="476"/>
                    <a:pt x="1" y="994"/>
                    <a:pt x="1" y="994"/>
                  </a:cubicBezTo>
                  <a:cubicBezTo>
                    <a:pt x="10" y="1279"/>
                    <a:pt x="331" y="1297"/>
                    <a:pt x="331" y="1297"/>
                  </a:cubicBezTo>
                  <a:cubicBezTo>
                    <a:pt x="331" y="1297"/>
                    <a:pt x="1187" y="780"/>
                    <a:pt x="1098" y="458"/>
                  </a:cubicBezTo>
                  <a:cubicBezTo>
                    <a:pt x="1042" y="232"/>
                    <a:pt x="869" y="0"/>
                    <a:pt x="741" y="0"/>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p:nvPr/>
          </p:nvSpPr>
          <p:spPr>
            <a:xfrm>
              <a:off x="6680399" y="2483096"/>
              <a:ext cx="244800" cy="115644"/>
            </a:xfrm>
            <a:custGeom>
              <a:avLst/>
              <a:gdLst/>
              <a:ahLst/>
              <a:cxnLst/>
              <a:rect l="l" t="t" r="r" b="b"/>
              <a:pathLst>
                <a:path w="2481" h="1172" extrusionOk="0">
                  <a:moveTo>
                    <a:pt x="356" y="0"/>
                  </a:moveTo>
                  <a:cubicBezTo>
                    <a:pt x="297" y="0"/>
                    <a:pt x="239" y="18"/>
                    <a:pt x="188" y="56"/>
                  </a:cubicBezTo>
                  <a:cubicBezTo>
                    <a:pt x="108" y="119"/>
                    <a:pt x="27" y="208"/>
                    <a:pt x="18" y="333"/>
                  </a:cubicBezTo>
                  <a:cubicBezTo>
                    <a:pt x="1" y="645"/>
                    <a:pt x="1856" y="1171"/>
                    <a:pt x="2070" y="1171"/>
                  </a:cubicBezTo>
                  <a:cubicBezTo>
                    <a:pt x="2481" y="1153"/>
                    <a:pt x="2284" y="770"/>
                    <a:pt x="2160" y="743"/>
                  </a:cubicBezTo>
                  <a:cubicBezTo>
                    <a:pt x="2044" y="716"/>
                    <a:pt x="1116" y="529"/>
                    <a:pt x="545" y="65"/>
                  </a:cubicBezTo>
                  <a:cubicBezTo>
                    <a:pt x="488" y="23"/>
                    <a:pt x="422" y="0"/>
                    <a:pt x="356" y="0"/>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4"/>
            <p:cNvSpPr/>
            <p:nvPr/>
          </p:nvSpPr>
          <p:spPr>
            <a:xfrm>
              <a:off x="6639056" y="2533221"/>
              <a:ext cx="262364" cy="123637"/>
            </a:xfrm>
            <a:custGeom>
              <a:avLst/>
              <a:gdLst/>
              <a:ahLst/>
              <a:cxnLst/>
              <a:rect l="l" t="t" r="r" b="b"/>
              <a:pathLst>
                <a:path w="2659" h="1253" extrusionOk="0">
                  <a:moveTo>
                    <a:pt x="381" y="1"/>
                  </a:moveTo>
                  <a:cubicBezTo>
                    <a:pt x="334" y="1"/>
                    <a:pt x="286" y="13"/>
                    <a:pt x="241" y="39"/>
                  </a:cubicBezTo>
                  <a:cubicBezTo>
                    <a:pt x="143" y="92"/>
                    <a:pt x="36" y="182"/>
                    <a:pt x="27" y="333"/>
                  </a:cubicBezTo>
                  <a:cubicBezTo>
                    <a:pt x="0" y="645"/>
                    <a:pt x="1990" y="1252"/>
                    <a:pt x="2222" y="1252"/>
                  </a:cubicBezTo>
                  <a:cubicBezTo>
                    <a:pt x="2659" y="1252"/>
                    <a:pt x="2463" y="868"/>
                    <a:pt x="2320" y="833"/>
                  </a:cubicBezTo>
                  <a:cubicBezTo>
                    <a:pt x="2195" y="797"/>
                    <a:pt x="1178" y="565"/>
                    <a:pt x="562" y="66"/>
                  </a:cubicBezTo>
                  <a:cubicBezTo>
                    <a:pt x="510" y="24"/>
                    <a:pt x="446" y="1"/>
                    <a:pt x="381"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4"/>
            <p:cNvSpPr/>
            <p:nvPr/>
          </p:nvSpPr>
          <p:spPr>
            <a:xfrm>
              <a:off x="6903552" y="1153544"/>
              <a:ext cx="544066" cy="367160"/>
            </a:xfrm>
            <a:custGeom>
              <a:avLst/>
              <a:gdLst/>
              <a:ahLst/>
              <a:cxnLst/>
              <a:rect l="l" t="t" r="r" b="b"/>
              <a:pathLst>
                <a:path w="5514" h="3721" extrusionOk="0">
                  <a:moveTo>
                    <a:pt x="0" y="0"/>
                  </a:moveTo>
                  <a:lnTo>
                    <a:pt x="0" y="0"/>
                  </a:lnTo>
                  <a:cubicBezTo>
                    <a:pt x="125" y="1401"/>
                    <a:pt x="1454" y="2802"/>
                    <a:pt x="1454" y="2802"/>
                  </a:cubicBezTo>
                  <a:lnTo>
                    <a:pt x="4015" y="3721"/>
                  </a:lnTo>
                  <a:lnTo>
                    <a:pt x="5513" y="1811"/>
                  </a:lnTo>
                  <a:lnTo>
                    <a:pt x="5513" y="1811"/>
                  </a:lnTo>
                  <a:cubicBezTo>
                    <a:pt x="5488" y="1812"/>
                    <a:pt x="5462" y="1812"/>
                    <a:pt x="5436" y="1812"/>
                  </a:cubicBezTo>
                  <a:cubicBezTo>
                    <a:pt x="1926" y="1812"/>
                    <a:pt x="0" y="1"/>
                    <a:pt x="0"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6586267" y="2579596"/>
              <a:ext cx="227237" cy="149291"/>
            </a:xfrm>
            <a:custGeom>
              <a:avLst/>
              <a:gdLst/>
              <a:ahLst/>
              <a:cxnLst/>
              <a:rect l="l" t="t" r="r" b="b"/>
              <a:pathLst>
                <a:path w="2303" h="1513" extrusionOk="0">
                  <a:moveTo>
                    <a:pt x="414" y="1"/>
                  </a:moveTo>
                  <a:cubicBezTo>
                    <a:pt x="377" y="1"/>
                    <a:pt x="340" y="8"/>
                    <a:pt x="303" y="24"/>
                  </a:cubicBezTo>
                  <a:cubicBezTo>
                    <a:pt x="214" y="68"/>
                    <a:pt x="125" y="140"/>
                    <a:pt x="89" y="265"/>
                  </a:cubicBezTo>
                  <a:cubicBezTo>
                    <a:pt x="0" y="568"/>
                    <a:pt x="1704" y="1469"/>
                    <a:pt x="1918" y="1505"/>
                  </a:cubicBezTo>
                  <a:cubicBezTo>
                    <a:pt x="1950" y="1510"/>
                    <a:pt x="1979" y="1513"/>
                    <a:pt x="2005" y="1513"/>
                  </a:cubicBezTo>
                  <a:cubicBezTo>
                    <a:pt x="2302" y="1513"/>
                    <a:pt x="2203" y="1161"/>
                    <a:pt x="2097" y="1112"/>
                  </a:cubicBezTo>
                  <a:cubicBezTo>
                    <a:pt x="1981" y="1059"/>
                    <a:pt x="1115" y="684"/>
                    <a:pt x="651" y="113"/>
                  </a:cubicBezTo>
                  <a:cubicBezTo>
                    <a:pt x="588" y="43"/>
                    <a:pt x="503" y="1"/>
                    <a:pt x="414"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p:nvPr/>
          </p:nvSpPr>
          <p:spPr>
            <a:xfrm>
              <a:off x="6530814" y="2614921"/>
              <a:ext cx="168824" cy="158369"/>
            </a:xfrm>
            <a:custGeom>
              <a:avLst/>
              <a:gdLst/>
              <a:ahLst/>
              <a:cxnLst/>
              <a:rect l="l" t="t" r="r" b="b"/>
              <a:pathLst>
                <a:path w="1711" h="1605" extrusionOk="0">
                  <a:moveTo>
                    <a:pt x="428" y="0"/>
                  </a:moveTo>
                  <a:cubicBezTo>
                    <a:pt x="372" y="0"/>
                    <a:pt x="316" y="16"/>
                    <a:pt x="268" y="49"/>
                  </a:cubicBezTo>
                  <a:cubicBezTo>
                    <a:pt x="223" y="85"/>
                    <a:pt x="187" y="130"/>
                    <a:pt x="152" y="183"/>
                  </a:cubicBezTo>
                  <a:cubicBezTo>
                    <a:pt x="0" y="460"/>
                    <a:pt x="1213" y="1521"/>
                    <a:pt x="1383" y="1584"/>
                  </a:cubicBezTo>
                  <a:cubicBezTo>
                    <a:pt x="1423" y="1598"/>
                    <a:pt x="1458" y="1605"/>
                    <a:pt x="1489" y="1605"/>
                  </a:cubicBezTo>
                  <a:cubicBezTo>
                    <a:pt x="1707" y="1605"/>
                    <a:pt x="1711" y="1289"/>
                    <a:pt x="1633" y="1227"/>
                  </a:cubicBezTo>
                  <a:cubicBezTo>
                    <a:pt x="1552" y="1173"/>
                    <a:pt x="955" y="736"/>
                    <a:pt x="696" y="174"/>
                  </a:cubicBezTo>
                  <a:cubicBezTo>
                    <a:pt x="649" y="62"/>
                    <a:pt x="538" y="0"/>
                    <a:pt x="428" y="0"/>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4"/>
            <p:cNvSpPr/>
            <p:nvPr/>
          </p:nvSpPr>
          <p:spPr>
            <a:xfrm>
              <a:off x="6946218" y="2071932"/>
              <a:ext cx="776533" cy="615322"/>
            </a:xfrm>
            <a:custGeom>
              <a:avLst/>
              <a:gdLst/>
              <a:ahLst/>
              <a:cxnLst/>
              <a:rect l="l" t="t" r="r" b="b"/>
              <a:pathLst>
                <a:path w="7870" h="6236" extrusionOk="0">
                  <a:moveTo>
                    <a:pt x="7219" y="0"/>
                  </a:moveTo>
                  <a:cubicBezTo>
                    <a:pt x="7186" y="0"/>
                    <a:pt x="7153" y="1"/>
                    <a:pt x="7120" y="3"/>
                  </a:cubicBezTo>
                  <a:cubicBezTo>
                    <a:pt x="7120" y="3"/>
                    <a:pt x="3068" y="5161"/>
                    <a:pt x="715" y="5161"/>
                  </a:cubicBezTo>
                  <a:cubicBezTo>
                    <a:pt x="453" y="5161"/>
                    <a:pt x="213" y="5097"/>
                    <a:pt x="1" y="4955"/>
                  </a:cubicBezTo>
                  <a:lnTo>
                    <a:pt x="1" y="4955"/>
                  </a:lnTo>
                  <a:lnTo>
                    <a:pt x="697" y="6221"/>
                  </a:lnTo>
                  <a:cubicBezTo>
                    <a:pt x="697" y="6221"/>
                    <a:pt x="752" y="6235"/>
                    <a:pt x="863" y="6235"/>
                  </a:cubicBezTo>
                  <a:cubicBezTo>
                    <a:pt x="1482" y="6235"/>
                    <a:pt x="3823" y="5806"/>
                    <a:pt x="7869" y="164"/>
                  </a:cubicBezTo>
                  <a:cubicBezTo>
                    <a:pt x="7666" y="55"/>
                    <a:pt x="7450" y="0"/>
                    <a:pt x="72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a:off x="7051895" y="1434910"/>
              <a:ext cx="588961" cy="722085"/>
            </a:xfrm>
            <a:custGeom>
              <a:avLst/>
              <a:gdLst/>
              <a:ahLst/>
              <a:cxnLst/>
              <a:rect l="l" t="t" r="r" b="b"/>
              <a:pathLst>
                <a:path w="5969" h="7318" extrusionOk="0">
                  <a:moveTo>
                    <a:pt x="0" y="1"/>
                  </a:moveTo>
                  <a:lnTo>
                    <a:pt x="910" y="7155"/>
                  </a:lnTo>
                  <a:cubicBezTo>
                    <a:pt x="1554" y="7247"/>
                    <a:pt x="2215" y="7317"/>
                    <a:pt x="2865" y="7317"/>
                  </a:cubicBezTo>
                  <a:cubicBezTo>
                    <a:pt x="3982" y="7317"/>
                    <a:pt x="5066" y="7110"/>
                    <a:pt x="5968" y="6451"/>
                  </a:cubicBezTo>
                  <a:lnTo>
                    <a:pt x="4827" y="4720"/>
                  </a:lnTo>
                  <a:lnTo>
                    <a:pt x="3622" y="1526"/>
                  </a:lnTo>
                  <a:lnTo>
                    <a:pt x="2302" y="527"/>
                  </a:lnTo>
                  <a:lnTo>
                    <a:pt x="0" y="1"/>
                  </a:lnTo>
                  <a:close/>
                </a:path>
              </a:pathLst>
            </a:custGeom>
            <a:gradFill>
              <a:gsLst>
                <a:gs pos="0">
                  <a:schemeClr val="accent4"/>
                </a:gs>
                <a:gs pos="50000">
                  <a:schemeClr val="dk2"/>
                </a:gs>
                <a:gs pos="74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4"/>
            <p:cNvSpPr/>
            <p:nvPr/>
          </p:nvSpPr>
          <p:spPr>
            <a:xfrm>
              <a:off x="6908427" y="1158532"/>
              <a:ext cx="544066" cy="367160"/>
            </a:xfrm>
            <a:custGeom>
              <a:avLst/>
              <a:gdLst/>
              <a:ahLst/>
              <a:cxnLst/>
              <a:rect l="l" t="t" r="r" b="b"/>
              <a:pathLst>
                <a:path w="5514" h="3721" extrusionOk="0">
                  <a:moveTo>
                    <a:pt x="0" y="0"/>
                  </a:moveTo>
                  <a:lnTo>
                    <a:pt x="0" y="0"/>
                  </a:lnTo>
                  <a:cubicBezTo>
                    <a:pt x="125" y="1401"/>
                    <a:pt x="1454" y="2802"/>
                    <a:pt x="1454" y="2802"/>
                  </a:cubicBezTo>
                  <a:lnTo>
                    <a:pt x="4015" y="3721"/>
                  </a:lnTo>
                  <a:lnTo>
                    <a:pt x="5513" y="1811"/>
                  </a:lnTo>
                  <a:lnTo>
                    <a:pt x="5513" y="1811"/>
                  </a:lnTo>
                  <a:cubicBezTo>
                    <a:pt x="5488" y="1812"/>
                    <a:pt x="5462" y="1812"/>
                    <a:pt x="5436" y="1812"/>
                  </a:cubicBezTo>
                  <a:cubicBezTo>
                    <a:pt x="1926" y="1812"/>
                    <a:pt x="0" y="1"/>
                    <a:pt x="0" y="0"/>
                  </a:cubicBezTo>
                  <a:close/>
                </a:path>
              </a:pathLst>
            </a:custGeom>
            <a:gradFill>
              <a:gsLst>
                <a:gs pos="0">
                  <a:schemeClr val="lt1"/>
                </a:gs>
                <a:gs pos="50000">
                  <a:schemeClr val="dk2"/>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4"/>
            <p:cNvSpPr/>
            <p:nvPr/>
          </p:nvSpPr>
          <p:spPr>
            <a:xfrm>
              <a:off x="7069458" y="1250987"/>
              <a:ext cx="138335" cy="236025"/>
            </a:xfrm>
            <a:custGeom>
              <a:avLst/>
              <a:gdLst/>
              <a:ahLst/>
              <a:cxnLst/>
              <a:rect l="l" t="t" r="r" b="b"/>
              <a:pathLst>
                <a:path w="1402" h="2392" extrusionOk="0">
                  <a:moveTo>
                    <a:pt x="108" y="0"/>
                  </a:moveTo>
                  <a:lnTo>
                    <a:pt x="108" y="0"/>
                  </a:lnTo>
                  <a:cubicBezTo>
                    <a:pt x="1" y="634"/>
                    <a:pt x="143" y="1981"/>
                    <a:pt x="143" y="1981"/>
                  </a:cubicBezTo>
                  <a:lnTo>
                    <a:pt x="1196" y="2391"/>
                  </a:lnTo>
                  <a:cubicBezTo>
                    <a:pt x="1160" y="1544"/>
                    <a:pt x="1401" y="964"/>
                    <a:pt x="1401" y="964"/>
                  </a:cubicBezTo>
                  <a:cubicBezTo>
                    <a:pt x="286" y="830"/>
                    <a:pt x="108" y="0"/>
                    <a:pt x="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a:off x="6972662" y="797690"/>
              <a:ext cx="500060" cy="583648"/>
            </a:xfrm>
            <a:custGeom>
              <a:avLst/>
              <a:gdLst/>
              <a:ahLst/>
              <a:cxnLst/>
              <a:rect l="l" t="t" r="r" b="b"/>
              <a:pathLst>
                <a:path w="5068" h="5915" extrusionOk="0">
                  <a:moveTo>
                    <a:pt x="2623" y="1"/>
                  </a:moveTo>
                  <a:cubicBezTo>
                    <a:pt x="1643" y="1"/>
                    <a:pt x="664" y="566"/>
                    <a:pt x="446" y="1954"/>
                  </a:cubicBezTo>
                  <a:cubicBezTo>
                    <a:pt x="0" y="4737"/>
                    <a:pt x="1954" y="5915"/>
                    <a:pt x="1954" y="5915"/>
                  </a:cubicBezTo>
                  <a:cubicBezTo>
                    <a:pt x="2454" y="5700"/>
                    <a:pt x="3471" y="5040"/>
                    <a:pt x="3417" y="4567"/>
                  </a:cubicBezTo>
                  <a:cubicBezTo>
                    <a:pt x="3381" y="4300"/>
                    <a:pt x="3747" y="4050"/>
                    <a:pt x="4407" y="3354"/>
                  </a:cubicBezTo>
                  <a:cubicBezTo>
                    <a:pt x="5068" y="2667"/>
                    <a:pt x="4818" y="1454"/>
                    <a:pt x="4818" y="1454"/>
                  </a:cubicBezTo>
                  <a:cubicBezTo>
                    <a:pt x="4599" y="573"/>
                    <a:pt x="3610" y="1"/>
                    <a:pt x="2623"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a:off x="7064229" y="989508"/>
              <a:ext cx="188460" cy="161231"/>
            </a:xfrm>
            <a:custGeom>
              <a:avLst/>
              <a:gdLst/>
              <a:ahLst/>
              <a:cxnLst/>
              <a:rect l="l" t="t" r="r" b="b"/>
              <a:pathLst>
                <a:path w="1910" h="1634" extrusionOk="0">
                  <a:moveTo>
                    <a:pt x="821" y="1"/>
                  </a:moveTo>
                  <a:cubicBezTo>
                    <a:pt x="562" y="36"/>
                    <a:pt x="0" y="1303"/>
                    <a:pt x="1267" y="1633"/>
                  </a:cubicBezTo>
                  <a:cubicBezTo>
                    <a:pt x="1267" y="1633"/>
                    <a:pt x="1909" y="340"/>
                    <a:pt x="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4"/>
            <p:cNvSpPr/>
            <p:nvPr/>
          </p:nvSpPr>
          <p:spPr>
            <a:xfrm>
              <a:off x="7091462" y="1016445"/>
              <a:ext cx="108438" cy="107652"/>
            </a:xfrm>
            <a:custGeom>
              <a:avLst/>
              <a:gdLst/>
              <a:ahLst/>
              <a:cxnLst/>
              <a:rect l="l" t="t" r="r" b="b"/>
              <a:pathLst>
                <a:path w="1099" h="1091" extrusionOk="0">
                  <a:moveTo>
                    <a:pt x="658" y="0"/>
                  </a:moveTo>
                  <a:cubicBezTo>
                    <a:pt x="483" y="0"/>
                    <a:pt x="291" y="111"/>
                    <a:pt x="170" y="308"/>
                  </a:cubicBezTo>
                  <a:cubicBezTo>
                    <a:pt x="1" y="575"/>
                    <a:pt x="28" y="905"/>
                    <a:pt x="242" y="1039"/>
                  </a:cubicBezTo>
                  <a:cubicBezTo>
                    <a:pt x="299" y="1074"/>
                    <a:pt x="365" y="1091"/>
                    <a:pt x="433" y="1091"/>
                  </a:cubicBezTo>
                  <a:cubicBezTo>
                    <a:pt x="610" y="1091"/>
                    <a:pt x="806" y="980"/>
                    <a:pt x="929" y="780"/>
                  </a:cubicBezTo>
                  <a:cubicBezTo>
                    <a:pt x="1098" y="513"/>
                    <a:pt x="1071" y="183"/>
                    <a:pt x="857" y="58"/>
                  </a:cubicBezTo>
                  <a:cubicBezTo>
                    <a:pt x="798" y="19"/>
                    <a:pt x="729" y="0"/>
                    <a:pt x="658" y="0"/>
                  </a:cubicBezTo>
                  <a:close/>
                </a:path>
              </a:pathLst>
            </a:custGeom>
            <a:solidFill>
              <a:srgbClr val="8A2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4"/>
            <p:cNvSpPr/>
            <p:nvPr/>
          </p:nvSpPr>
          <p:spPr>
            <a:xfrm>
              <a:off x="7112577" y="1044665"/>
              <a:ext cx="59103" cy="59697"/>
            </a:xfrm>
            <a:custGeom>
              <a:avLst/>
              <a:gdLst/>
              <a:ahLst/>
              <a:cxnLst/>
              <a:rect l="l" t="t" r="r" b="b"/>
              <a:pathLst>
                <a:path w="599" h="605" extrusionOk="0">
                  <a:moveTo>
                    <a:pt x="363" y="1"/>
                  </a:moveTo>
                  <a:cubicBezTo>
                    <a:pt x="268" y="1"/>
                    <a:pt x="161" y="64"/>
                    <a:pt x="90" y="173"/>
                  </a:cubicBezTo>
                  <a:cubicBezTo>
                    <a:pt x="1" y="325"/>
                    <a:pt x="19" y="503"/>
                    <a:pt x="126" y="575"/>
                  </a:cubicBezTo>
                  <a:cubicBezTo>
                    <a:pt x="158" y="595"/>
                    <a:pt x="195" y="604"/>
                    <a:pt x="233" y="604"/>
                  </a:cubicBezTo>
                  <a:cubicBezTo>
                    <a:pt x="331" y="604"/>
                    <a:pt x="439" y="541"/>
                    <a:pt x="509" y="432"/>
                  </a:cubicBezTo>
                  <a:cubicBezTo>
                    <a:pt x="599" y="289"/>
                    <a:pt x="581" y="111"/>
                    <a:pt x="465" y="30"/>
                  </a:cubicBezTo>
                  <a:cubicBezTo>
                    <a:pt x="435" y="10"/>
                    <a:pt x="400" y="1"/>
                    <a:pt x="363" y="1"/>
                  </a:cubicBezTo>
                  <a:close/>
                </a:path>
              </a:pathLst>
            </a:custGeom>
            <a:solidFill>
              <a:srgbClr val="3A0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4"/>
            <p:cNvSpPr/>
            <p:nvPr/>
          </p:nvSpPr>
          <p:spPr>
            <a:xfrm>
              <a:off x="7146915" y="1074760"/>
              <a:ext cx="44994" cy="44797"/>
            </a:xfrm>
            <a:custGeom>
              <a:avLst/>
              <a:gdLst/>
              <a:ahLst/>
              <a:cxnLst/>
              <a:rect l="l" t="t" r="r" b="b"/>
              <a:pathLst>
                <a:path w="456" h="454" extrusionOk="0">
                  <a:moveTo>
                    <a:pt x="94" y="0"/>
                  </a:moveTo>
                  <a:cubicBezTo>
                    <a:pt x="79" y="0"/>
                    <a:pt x="65" y="4"/>
                    <a:pt x="54" y="11"/>
                  </a:cubicBezTo>
                  <a:cubicBezTo>
                    <a:pt x="1" y="56"/>
                    <a:pt x="36" y="189"/>
                    <a:pt x="135" y="305"/>
                  </a:cubicBezTo>
                  <a:cubicBezTo>
                    <a:pt x="204" y="396"/>
                    <a:pt x="295" y="454"/>
                    <a:pt x="358" y="454"/>
                  </a:cubicBezTo>
                  <a:cubicBezTo>
                    <a:pt x="375" y="454"/>
                    <a:pt x="390" y="449"/>
                    <a:pt x="402" y="439"/>
                  </a:cubicBezTo>
                  <a:cubicBezTo>
                    <a:pt x="456" y="395"/>
                    <a:pt x="420" y="270"/>
                    <a:pt x="322" y="154"/>
                  </a:cubicBezTo>
                  <a:cubicBezTo>
                    <a:pt x="244" y="54"/>
                    <a:pt x="154" y="0"/>
                    <a:pt x="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4"/>
            <p:cNvSpPr/>
            <p:nvPr/>
          </p:nvSpPr>
          <p:spPr>
            <a:xfrm>
              <a:off x="7253479" y="1104361"/>
              <a:ext cx="124226" cy="95416"/>
            </a:xfrm>
            <a:custGeom>
              <a:avLst/>
              <a:gdLst/>
              <a:ahLst/>
              <a:cxnLst/>
              <a:rect l="l" t="t" r="r" b="b"/>
              <a:pathLst>
                <a:path w="1259" h="967" extrusionOk="0">
                  <a:moveTo>
                    <a:pt x="957" y="1"/>
                  </a:moveTo>
                  <a:cubicBezTo>
                    <a:pt x="348" y="1"/>
                    <a:pt x="0" y="844"/>
                    <a:pt x="0" y="844"/>
                  </a:cubicBezTo>
                  <a:cubicBezTo>
                    <a:pt x="131" y="930"/>
                    <a:pt x="253" y="966"/>
                    <a:pt x="366" y="966"/>
                  </a:cubicBezTo>
                  <a:cubicBezTo>
                    <a:pt x="930" y="966"/>
                    <a:pt x="1258" y="68"/>
                    <a:pt x="1258" y="68"/>
                  </a:cubicBezTo>
                  <a:cubicBezTo>
                    <a:pt x="1152" y="21"/>
                    <a:pt x="1051" y="1"/>
                    <a:pt x="9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4"/>
            <p:cNvSpPr/>
            <p:nvPr/>
          </p:nvSpPr>
          <p:spPr>
            <a:xfrm>
              <a:off x="7246375" y="1111169"/>
              <a:ext cx="89000" cy="78741"/>
            </a:xfrm>
            <a:custGeom>
              <a:avLst/>
              <a:gdLst/>
              <a:ahLst/>
              <a:cxnLst/>
              <a:rect l="l" t="t" r="r" b="b"/>
              <a:pathLst>
                <a:path w="902" h="798" extrusionOk="0">
                  <a:moveTo>
                    <a:pt x="623" y="0"/>
                  </a:moveTo>
                  <a:cubicBezTo>
                    <a:pt x="505" y="0"/>
                    <a:pt x="362" y="65"/>
                    <a:pt x="242" y="186"/>
                  </a:cubicBezTo>
                  <a:cubicBezTo>
                    <a:pt x="54" y="373"/>
                    <a:pt x="1" y="623"/>
                    <a:pt x="117" y="739"/>
                  </a:cubicBezTo>
                  <a:cubicBezTo>
                    <a:pt x="157" y="779"/>
                    <a:pt x="211" y="798"/>
                    <a:pt x="273" y="798"/>
                  </a:cubicBezTo>
                  <a:cubicBezTo>
                    <a:pt x="392" y="798"/>
                    <a:pt x="538" y="729"/>
                    <a:pt x="661" y="605"/>
                  </a:cubicBezTo>
                  <a:cubicBezTo>
                    <a:pt x="848" y="427"/>
                    <a:pt x="902" y="177"/>
                    <a:pt x="786" y="61"/>
                  </a:cubicBezTo>
                  <a:cubicBezTo>
                    <a:pt x="745" y="20"/>
                    <a:pt x="688" y="0"/>
                    <a:pt x="623" y="0"/>
                  </a:cubicBezTo>
                  <a:close/>
                </a:path>
              </a:pathLst>
            </a:custGeom>
            <a:solidFill>
              <a:srgbClr val="8A2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a:off x="7256045" y="1118964"/>
              <a:ext cx="59103" cy="59302"/>
            </a:xfrm>
            <a:custGeom>
              <a:avLst/>
              <a:gdLst/>
              <a:ahLst/>
              <a:cxnLst/>
              <a:rect l="l" t="t" r="r" b="b"/>
              <a:pathLst>
                <a:path w="599" h="601" extrusionOk="0">
                  <a:moveTo>
                    <a:pt x="352" y="1"/>
                  </a:moveTo>
                  <a:cubicBezTo>
                    <a:pt x="259" y="1"/>
                    <a:pt x="159" y="63"/>
                    <a:pt x="90" y="170"/>
                  </a:cubicBezTo>
                  <a:cubicBezTo>
                    <a:pt x="1" y="321"/>
                    <a:pt x="19" y="500"/>
                    <a:pt x="126" y="571"/>
                  </a:cubicBezTo>
                  <a:cubicBezTo>
                    <a:pt x="158" y="591"/>
                    <a:pt x="195" y="600"/>
                    <a:pt x="233" y="600"/>
                  </a:cubicBezTo>
                  <a:cubicBezTo>
                    <a:pt x="331" y="600"/>
                    <a:pt x="439" y="537"/>
                    <a:pt x="509" y="428"/>
                  </a:cubicBezTo>
                  <a:cubicBezTo>
                    <a:pt x="599" y="286"/>
                    <a:pt x="581" y="107"/>
                    <a:pt x="465" y="36"/>
                  </a:cubicBezTo>
                  <a:cubicBezTo>
                    <a:pt x="430" y="12"/>
                    <a:pt x="392" y="1"/>
                    <a:pt x="352" y="1"/>
                  </a:cubicBezTo>
                  <a:close/>
                </a:path>
              </a:pathLst>
            </a:custGeom>
            <a:solidFill>
              <a:srgbClr val="3A0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a:off x="7285153" y="1160406"/>
              <a:ext cx="34436" cy="34634"/>
            </a:xfrm>
            <a:custGeom>
              <a:avLst/>
              <a:gdLst/>
              <a:ahLst/>
              <a:cxnLst/>
              <a:rect l="l" t="t" r="r" b="b"/>
              <a:pathLst>
                <a:path w="349" h="351" extrusionOk="0">
                  <a:moveTo>
                    <a:pt x="76" y="1"/>
                  </a:moveTo>
                  <a:cubicBezTo>
                    <a:pt x="64" y="1"/>
                    <a:pt x="54" y="3"/>
                    <a:pt x="45" y="8"/>
                  </a:cubicBezTo>
                  <a:cubicBezTo>
                    <a:pt x="0" y="44"/>
                    <a:pt x="27" y="142"/>
                    <a:pt x="107" y="231"/>
                  </a:cubicBezTo>
                  <a:cubicBezTo>
                    <a:pt x="162" y="307"/>
                    <a:pt x="228" y="351"/>
                    <a:pt x="275" y="351"/>
                  </a:cubicBezTo>
                  <a:cubicBezTo>
                    <a:pt x="290" y="351"/>
                    <a:pt x="302" y="347"/>
                    <a:pt x="313" y="338"/>
                  </a:cubicBezTo>
                  <a:cubicBezTo>
                    <a:pt x="348" y="312"/>
                    <a:pt x="322" y="205"/>
                    <a:pt x="250" y="115"/>
                  </a:cubicBezTo>
                  <a:cubicBezTo>
                    <a:pt x="193" y="43"/>
                    <a:pt x="12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4"/>
            <p:cNvSpPr/>
            <p:nvPr/>
          </p:nvSpPr>
          <p:spPr>
            <a:xfrm>
              <a:off x="7076563" y="1180239"/>
              <a:ext cx="159549" cy="136661"/>
            </a:xfrm>
            <a:custGeom>
              <a:avLst/>
              <a:gdLst/>
              <a:ahLst/>
              <a:cxnLst/>
              <a:rect l="l" t="t" r="r" b="b"/>
              <a:pathLst>
                <a:path w="1617" h="1385" extrusionOk="0">
                  <a:moveTo>
                    <a:pt x="438" y="0"/>
                  </a:moveTo>
                  <a:cubicBezTo>
                    <a:pt x="401" y="0"/>
                    <a:pt x="368" y="7"/>
                    <a:pt x="339" y="21"/>
                  </a:cubicBezTo>
                  <a:cubicBezTo>
                    <a:pt x="0" y="191"/>
                    <a:pt x="410" y="1083"/>
                    <a:pt x="669" y="1288"/>
                  </a:cubicBezTo>
                  <a:cubicBezTo>
                    <a:pt x="756" y="1357"/>
                    <a:pt x="847" y="1385"/>
                    <a:pt x="936" y="1385"/>
                  </a:cubicBezTo>
                  <a:cubicBezTo>
                    <a:pt x="1288" y="1385"/>
                    <a:pt x="1616" y="952"/>
                    <a:pt x="1588" y="860"/>
                  </a:cubicBezTo>
                  <a:cubicBezTo>
                    <a:pt x="1547" y="754"/>
                    <a:pt x="821" y="0"/>
                    <a:pt x="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4"/>
            <p:cNvSpPr/>
            <p:nvPr/>
          </p:nvSpPr>
          <p:spPr>
            <a:xfrm>
              <a:off x="7185693" y="1179845"/>
              <a:ext cx="54663" cy="28714"/>
            </a:xfrm>
            <a:custGeom>
              <a:avLst/>
              <a:gdLst/>
              <a:ahLst/>
              <a:cxnLst/>
              <a:rect l="l" t="t" r="r" b="b"/>
              <a:pathLst>
                <a:path w="554" h="291" extrusionOk="0">
                  <a:moveTo>
                    <a:pt x="82" y="1"/>
                  </a:moveTo>
                  <a:cubicBezTo>
                    <a:pt x="48" y="1"/>
                    <a:pt x="25" y="9"/>
                    <a:pt x="18" y="25"/>
                  </a:cubicBezTo>
                  <a:cubicBezTo>
                    <a:pt x="0" y="61"/>
                    <a:pt x="98" y="150"/>
                    <a:pt x="232" y="222"/>
                  </a:cubicBezTo>
                  <a:cubicBezTo>
                    <a:pt x="323" y="267"/>
                    <a:pt x="409" y="291"/>
                    <a:pt x="465" y="291"/>
                  </a:cubicBezTo>
                  <a:cubicBezTo>
                    <a:pt x="498" y="291"/>
                    <a:pt x="520" y="283"/>
                    <a:pt x="527" y="266"/>
                  </a:cubicBezTo>
                  <a:cubicBezTo>
                    <a:pt x="553" y="222"/>
                    <a:pt x="455" y="132"/>
                    <a:pt x="313" y="61"/>
                  </a:cubicBezTo>
                  <a:cubicBezTo>
                    <a:pt x="224" y="22"/>
                    <a:pt x="138" y="1"/>
                    <a:pt x="82"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4"/>
            <p:cNvSpPr/>
            <p:nvPr/>
          </p:nvSpPr>
          <p:spPr>
            <a:xfrm>
              <a:off x="7099454" y="977174"/>
              <a:ext cx="108340" cy="110119"/>
            </a:xfrm>
            <a:custGeom>
              <a:avLst/>
              <a:gdLst/>
              <a:ahLst/>
              <a:cxnLst/>
              <a:rect l="l" t="t" r="r" b="b"/>
              <a:pathLst>
                <a:path w="1098" h="1116" extrusionOk="0">
                  <a:moveTo>
                    <a:pt x="366" y="1"/>
                  </a:moveTo>
                  <a:cubicBezTo>
                    <a:pt x="89" y="295"/>
                    <a:pt x="0" y="741"/>
                    <a:pt x="152" y="1116"/>
                  </a:cubicBezTo>
                  <a:cubicBezTo>
                    <a:pt x="117" y="763"/>
                    <a:pt x="191" y="411"/>
                    <a:pt x="412" y="146"/>
                  </a:cubicBezTo>
                  <a:lnTo>
                    <a:pt x="412" y="146"/>
                  </a:lnTo>
                  <a:cubicBezTo>
                    <a:pt x="648" y="222"/>
                    <a:pt x="872" y="378"/>
                    <a:pt x="990" y="598"/>
                  </a:cubicBezTo>
                  <a:cubicBezTo>
                    <a:pt x="1044" y="679"/>
                    <a:pt x="1071" y="768"/>
                    <a:pt x="1097" y="857"/>
                  </a:cubicBezTo>
                  <a:cubicBezTo>
                    <a:pt x="1097" y="670"/>
                    <a:pt x="1035" y="474"/>
                    <a:pt x="901" y="322"/>
                  </a:cubicBezTo>
                  <a:cubicBezTo>
                    <a:pt x="758" y="161"/>
                    <a:pt x="571" y="54"/>
                    <a:pt x="366" y="1"/>
                  </a:cubicBezTo>
                  <a:close/>
                </a:path>
              </a:pathLst>
            </a:custGeom>
            <a:solidFill>
              <a:srgbClr val="3A0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4"/>
            <p:cNvSpPr/>
            <p:nvPr/>
          </p:nvSpPr>
          <p:spPr>
            <a:xfrm>
              <a:off x="7297487" y="1098342"/>
              <a:ext cx="88112" cy="74399"/>
            </a:xfrm>
            <a:custGeom>
              <a:avLst/>
              <a:gdLst/>
              <a:ahLst/>
              <a:cxnLst/>
              <a:rect l="l" t="t" r="r" b="b"/>
              <a:pathLst>
                <a:path w="893" h="754" extrusionOk="0">
                  <a:moveTo>
                    <a:pt x="540" y="0"/>
                  </a:moveTo>
                  <a:cubicBezTo>
                    <a:pt x="328" y="0"/>
                    <a:pt x="119" y="94"/>
                    <a:pt x="0" y="280"/>
                  </a:cubicBezTo>
                  <a:cubicBezTo>
                    <a:pt x="150" y="175"/>
                    <a:pt x="318" y="118"/>
                    <a:pt x="485" y="118"/>
                  </a:cubicBezTo>
                  <a:cubicBezTo>
                    <a:pt x="571" y="118"/>
                    <a:pt x="656" y="133"/>
                    <a:pt x="740" y="164"/>
                  </a:cubicBezTo>
                  <a:lnTo>
                    <a:pt x="740" y="164"/>
                  </a:lnTo>
                  <a:cubicBezTo>
                    <a:pt x="705" y="253"/>
                    <a:pt x="661" y="343"/>
                    <a:pt x="616" y="432"/>
                  </a:cubicBezTo>
                  <a:cubicBezTo>
                    <a:pt x="562" y="539"/>
                    <a:pt x="509" y="637"/>
                    <a:pt x="446" y="753"/>
                  </a:cubicBezTo>
                  <a:cubicBezTo>
                    <a:pt x="652" y="575"/>
                    <a:pt x="812" y="352"/>
                    <a:pt x="892" y="93"/>
                  </a:cubicBezTo>
                  <a:cubicBezTo>
                    <a:pt x="785" y="31"/>
                    <a:pt x="662" y="0"/>
                    <a:pt x="540" y="0"/>
                  </a:cubicBezTo>
                  <a:close/>
                </a:path>
              </a:pathLst>
            </a:custGeom>
            <a:solidFill>
              <a:srgbClr val="3A0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4"/>
            <p:cNvSpPr/>
            <p:nvPr/>
          </p:nvSpPr>
          <p:spPr>
            <a:xfrm>
              <a:off x="7110900" y="939580"/>
              <a:ext cx="115345" cy="69367"/>
            </a:xfrm>
            <a:custGeom>
              <a:avLst/>
              <a:gdLst/>
              <a:ahLst/>
              <a:cxnLst/>
              <a:rect l="l" t="t" r="r" b="b"/>
              <a:pathLst>
                <a:path w="1169" h="703" extrusionOk="0">
                  <a:moveTo>
                    <a:pt x="523" y="1"/>
                  </a:moveTo>
                  <a:cubicBezTo>
                    <a:pt x="341" y="1"/>
                    <a:pt x="151" y="99"/>
                    <a:pt x="0" y="310"/>
                  </a:cubicBezTo>
                  <a:cubicBezTo>
                    <a:pt x="184" y="184"/>
                    <a:pt x="347" y="120"/>
                    <a:pt x="494" y="120"/>
                  </a:cubicBezTo>
                  <a:cubicBezTo>
                    <a:pt x="709" y="120"/>
                    <a:pt x="892" y="257"/>
                    <a:pt x="1062" y="533"/>
                  </a:cubicBezTo>
                  <a:cubicBezTo>
                    <a:pt x="1097" y="587"/>
                    <a:pt x="1124" y="649"/>
                    <a:pt x="1169" y="703"/>
                  </a:cubicBezTo>
                  <a:cubicBezTo>
                    <a:pt x="1151" y="632"/>
                    <a:pt x="1133" y="569"/>
                    <a:pt x="1115" y="507"/>
                  </a:cubicBezTo>
                  <a:cubicBezTo>
                    <a:pt x="1007" y="183"/>
                    <a:pt x="772" y="1"/>
                    <a:pt x="523" y="1"/>
                  </a:cubicBezTo>
                  <a:close/>
                </a:path>
              </a:pathLst>
            </a:custGeom>
            <a:solidFill>
              <a:srgbClr val="8A2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a:off x="7323832" y="1034896"/>
              <a:ext cx="90974" cy="49830"/>
            </a:xfrm>
            <a:custGeom>
              <a:avLst/>
              <a:gdLst/>
              <a:ahLst/>
              <a:cxnLst/>
              <a:rect l="l" t="t" r="r" b="b"/>
              <a:pathLst>
                <a:path w="922" h="505" extrusionOk="0">
                  <a:moveTo>
                    <a:pt x="611" y="1"/>
                  </a:moveTo>
                  <a:cubicBezTo>
                    <a:pt x="485" y="1"/>
                    <a:pt x="324" y="69"/>
                    <a:pt x="153" y="210"/>
                  </a:cubicBezTo>
                  <a:cubicBezTo>
                    <a:pt x="99" y="245"/>
                    <a:pt x="54" y="290"/>
                    <a:pt x="1" y="335"/>
                  </a:cubicBezTo>
                  <a:cubicBezTo>
                    <a:pt x="54" y="308"/>
                    <a:pt x="108" y="281"/>
                    <a:pt x="161" y="254"/>
                  </a:cubicBezTo>
                  <a:cubicBezTo>
                    <a:pt x="325" y="159"/>
                    <a:pt x="457" y="111"/>
                    <a:pt x="560" y="111"/>
                  </a:cubicBezTo>
                  <a:cubicBezTo>
                    <a:pt x="727" y="111"/>
                    <a:pt x="817" y="239"/>
                    <a:pt x="839" y="504"/>
                  </a:cubicBezTo>
                  <a:cubicBezTo>
                    <a:pt x="922" y="175"/>
                    <a:pt x="812" y="1"/>
                    <a:pt x="611" y="1"/>
                  </a:cubicBezTo>
                  <a:close/>
                </a:path>
              </a:pathLst>
            </a:custGeom>
            <a:solidFill>
              <a:srgbClr val="8A2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4"/>
            <p:cNvSpPr/>
            <p:nvPr/>
          </p:nvSpPr>
          <p:spPr>
            <a:xfrm>
              <a:off x="6279006" y="1142744"/>
              <a:ext cx="989463" cy="1022839"/>
            </a:xfrm>
            <a:custGeom>
              <a:avLst/>
              <a:gdLst/>
              <a:ahLst/>
              <a:cxnLst/>
              <a:rect l="l" t="t" r="r" b="b"/>
              <a:pathLst>
                <a:path w="10028" h="10366" extrusionOk="0">
                  <a:moveTo>
                    <a:pt x="4850" y="9174"/>
                  </a:moveTo>
                  <a:lnTo>
                    <a:pt x="4850" y="9174"/>
                  </a:lnTo>
                  <a:cubicBezTo>
                    <a:pt x="4842" y="9178"/>
                    <a:pt x="4834" y="9183"/>
                    <a:pt x="4827" y="9189"/>
                  </a:cubicBezTo>
                  <a:cubicBezTo>
                    <a:pt x="4827" y="9189"/>
                    <a:pt x="4835" y="9183"/>
                    <a:pt x="4850" y="9174"/>
                  </a:cubicBezTo>
                  <a:close/>
                  <a:moveTo>
                    <a:pt x="6189" y="0"/>
                  </a:moveTo>
                  <a:cubicBezTo>
                    <a:pt x="5989" y="0"/>
                    <a:pt x="5746" y="288"/>
                    <a:pt x="5924" y="580"/>
                  </a:cubicBezTo>
                  <a:cubicBezTo>
                    <a:pt x="6067" y="812"/>
                    <a:pt x="6691" y="1811"/>
                    <a:pt x="7369" y="2685"/>
                  </a:cubicBezTo>
                  <a:cubicBezTo>
                    <a:pt x="6329" y="2097"/>
                    <a:pt x="4532" y="1282"/>
                    <a:pt x="3925" y="1282"/>
                  </a:cubicBezTo>
                  <a:cubicBezTo>
                    <a:pt x="3861" y="1282"/>
                    <a:pt x="3809" y="1292"/>
                    <a:pt x="3774" y="1311"/>
                  </a:cubicBezTo>
                  <a:cubicBezTo>
                    <a:pt x="3355" y="1543"/>
                    <a:pt x="2882" y="3122"/>
                    <a:pt x="2855" y="3336"/>
                  </a:cubicBezTo>
                  <a:cubicBezTo>
                    <a:pt x="2829" y="3542"/>
                    <a:pt x="259" y="5094"/>
                    <a:pt x="126" y="5665"/>
                  </a:cubicBezTo>
                  <a:cubicBezTo>
                    <a:pt x="1" y="6245"/>
                    <a:pt x="473" y="7199"/>
                    <a:pt x="473" y="7199"/>
                  </a:cubicBezTo>
                  <a:cubicBezTo>
                    <a:pt x="2151" y="7271"/>
                    <a:pt x="1883" y="8296"/>
                    <a:pt x="1883" y="8296"/>
                  </a:cubicBezTo>
                  <a:cubicBezTo>
                    <a:pt x="2057" y="8378"/>
                    <a:pt x="2237" y="8414"/>
                    <a:pt x="2419" y="8414"/>
                  </a:cubicBezTo>
                  <a:cubicBezTo>
                    <a:pt x="3888" y="8414"/>
                    <a:pt x="5505" y="6048"/>
                    <a:pt x="5505" y="6048"/>
                  </a:cubicBezTo>
                  <a:cubicBezTo>
                    <a:pt x="5505" y="6048"/>
                    <a:pt x="7691" y="7610"/>
                    <a:pt x="7360" y="7690"/>
                  </a:cubicBezTo>
                  <a:cubicBezTo>
                    <a:pt x="7059" y="7765"/>
                    <a:pt x="5087" y="9022"/>
                    <a:pt x="4850" y="9174"/>
                  </a:cubicBezTo>
                  <a:lnTo>
                    <a:pt x="4850" y="9174"/>
                  </a:lnTo>
                  <a:cubicBezTo>
                    <a:pt x="4897" y="9148"/>
                    <a:pt x="4960" y="9137"/>
                    <a:pt x="5038" y="9137"/>
                  </a:cubicBezTo>
                  <a:cubicBezTo>
                    <a:pt x="5836" y="9137"/>
                    <a:pt x="8121" y="10365"/>
                    <a:pt x="8862" y="10365"/>
                  </a:cubicBezTo>
                  <a:cubicBezTo>
                    <a:pt x="8922" y="10365"/>
                    <a:pt x="8973" y="10357"/>
                    <a:pt x="9011" y="10339"/>
                  </a:cubicBezTo>
                  <a:cubicBezTo>
                    <a:pt x="9582" y="10081"/>
                    <a:pt x="10028" y="7137"/>
                    <a:pt x="9876" y="5486"/>
                  </a:cubicBezTo>
                  <a:cubicBezTo>
                    <a:pt x="9733" y="3979"/>
                    <a:pt x="9180" y="3791"/>
                    <a:pt x="8154" y="3167"/>
                  </a:cubicBezTo>
                  <a:cubicBezTo>
                    <a:pt x="7530" y="2346"/>
                    <a:pt x="6682" y="1133"/>
                    <a:pt x="6379" y="160"/>
                  </a:cubicBezTo>
                  <a:cubicBezTo>
                    <a:pt x="6343" y="47"/>
                    <a:pt x="6269" y="0"/>
                    <a:pt x="6189" y="0"/>
                  </a:cubicBezTo>
                  <a:close/>
                </a:path>
              </a:pathLst>
            </a:custGeom>
            <a:gradFill>
              <a:gsLst>
                <a:gs pos="0">
                  <a:schemeClr val="dk2"/>
                </a:gs>
                <a:gs pos="14000">
                  <a:schemeClr val="dk1"/>
                </a:gs>
                <a:gs pos="73000">
                  <a:schemeClr val="dk2"/>
                </a:gs>
                <a:gs pos="8700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4"/>
            <p:cNvSpPr/>
            <p:nvPr/>
          </p:nvSpPr>
          <p:spPr>
            <a:xfrm>
              <a:off x="7195362" y="1321438"/>
              <a:ext cx="1005349" cy="663474"/>
            </a:xfrm>
            <a:custGeom>
              <a:avLst/>
              <a:gdLst/>
              <a:ahLst/>
              <a:cxnLst/>
              <a:rect l="l" t="t" r="r" b="b"/>
              <a:pathLst>
                <a:path w="10189" h="6724" extrusionOk="0">
                  <a:moveTo>
                    <a:pt x="2499" y="1"/>
                  </a:moveTo>
                  <a:cubicBezTo>
                    <a:pt x="2424" y="1"/>
                    <a:pt x="2354" y="35"/>
                    <a:pt x="2329" y="116"/>
                  </a:cubicBezTo>
                  <a:cubicBezTo>
                    <a:pt x="2133" y="714"/>
                    <a:pt x="1678" y="1329"/>
                    <a:pt x="1365" y="1713"/>
                  </a:cubicBezTo>
                  <a:cubicBezTo>
                    <a:pt x="0" y="2186"/>
                    <a:pt x="2463" y="6102"/>
                    <a:pt x="3631" y="6548"/>
                  </a:cubicBezTo>
                  <a:cubicBezTo>
                    <a:pt x="3968" y="6678"/>
                    <a:pt x="4316" y="6724"/>
                    <a:pt x="4640" y="6724"/>
                  </a:cubicBezTo>
                  <a:cubicBezTo>
                    <a:pt x="5429" y="6724"/>
                    <a:pt x="6076" y="6450"/>
                    <a:pt x="6076" y="6450"/>
                  </a:cubicBezTo>
                  <a:cubicBezTo>
                    <a:pt x="4782" y="6352"/>
                    <a:pt x="3658" y="5094"/>
                    <a:pt x="3658" y="5094"/>
                  </a:cubicBezTo>
                  <a:lnTo>
                    <a:pt x="3658" y="5094"/>
                  </a:lnTo>
                  <a:cubicBezTo>
                    <a:pt x="3838" y="5178"/>
                    <a:pt x="4122" y="5210"/>
                    <a:pt x="4453" y="5210"/>
                  </a:cubicBezTo>
                  <a:cubicBezTo>
                    <a:pt x="5569" y="5210"/>
                    <a:pt x="7218" y="4844"/>
                    <a:pt x="7218" y="4844"/>
                  </a:cubicBezTo>
                  <a:cubicBezTo>
                    <a:pt x="7218" y="4844"/>
                    <a:pt x="7436" y="5229"/>
                    <a:pt x="7948" y="5229"/>
                  </a:cubicBezTo>
                  <a:cubicBezTo>
                    <a:pt x="8205" y="5229"/>
                    <a:pt x="8535" y="5132"/>
                    <a:pt x="8948" y="4844"/>
                  </a:cubicBezTo>
                  <a:cubicBezTo>
                    <a:pt x="10188" y="3979"/>
                    <a:pt x="9100" y="1927"/>
                    <a:pt x="7985" y="1400"/>
                  </a:cubicBezTo>
                  <a:cubicBezTo>
                    <a:pt x="7765" y="1299"/>
                    <a:pt x="7485" y="1260"/>
                    <a:pt x="7170" y="1260"/>
                  </a:cubicBezTo>
                  <a:cubicBezTo>
                    <a:pt x="6153" y="1260"/>
                    <a:pt x="4782" y="1667"/>
                    <a:pt x="3972" y="1667"/>
                  </a:cubicBezTo>
                  <a:cubicBezTo>
                    <a:pt x="3762" y="1667"/>
                    <a:pt x="3589" y="1639"/>
                    <a:pt x="3471" y="1570"/>
                  </a:cubicBezTo>
                  <a:cubicBezTo>
                    <a:pt x="3270" y="1454"/>
                    <a:pt x="3020" y="1411"/>
                    <a:pt x="2763" y="1411"/>
                  </a:cubicBezTo>
                  <a:cubicBezTo>
                    <a:pt x="2370" y="1411"/>
                    <a:pt x="1962" y="1510"/>
                    <a:pt x="1687" y="1597"/>
                  </a:cubicBezTo>
                  <a:cubicBezTo>
                    <a:pt x="2141" y="1124"/>
                    <a:pt x="2605" y="437"/>
                    <a:pt x="2695" y="276"/>
                  </a:cubicBezTo>
                  <a:cubicBezTo>
                    <a:pt x="2793" y="120"/>
                    <a:pt x="2639" y="1"/>
                    <a:pt x="2499" y="1"/>
                  </a:cubicBezTo>
                  <a:close/>
                </a:path>
              </a:pathLst>
            </a:custGeom>
            <a:gradFill>
              <a:gsLst>
                <a:gs pos="0">
                  <a:schemeClr val="dk2"/>
                </a:gs>
                <a:gs pos="14000">
                  <a:schemeClr val="dk1"/>
                </a:gs>
                <a:gs pos="73000">
                  <a:schemeClr val="dk2"/>
                </a:gs>
                <a:gs pos="8700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4"/>
            <p:cNvSpPr/>
            <p:nvPr/>
          </p:nvSpPr>
          <p:spPr>
            <a:xfrm>
              <a:off x="6784299" y="1665308"/>
              <a:ext cx="357580" cy="369035"/>
            </a:xfrm>
            <a:custGeom>
              <a:avLst/>
              <a:gdLst/>
              <a:ahLst/>
              <a:cxnLst/>
              <a:rect l="l" t="t" r="r" b="b"/>
              <a:pathLst>
                <a:path w="3624" h="3740" extrusionOk="0">
                  <a:moveTo>
                    <a:pt x="2170" y="0"/>
                  </a:moveTo>
                  <a:cubicBezTo>
                    <a:pt x="1707" y="0"/>
                    <a:pt x="1095" y="267"/>
                    <a:pt x="384" y="752"/>
                  </a:cubicBezTo>
                  <a:cubicBezTo>
                    <a:pt x="384" y="752"/>
                    <a:pt x="2570" y="2314"/>
                    <a:pt x="2239" y="2394"/>
                  </a:cubicBezTo>
                  <a:cubicBezTo>
                    <a:pt x="1990" y="2456"/>
                    <a:pt x="607" y="3313"/>
                    <a:pt x="0" y="3705"/>
                  </a:cubicBezTo>
                  <a:cubicBezTo>
                    <a:pt x="276" y="3727"/>
                    <a:pt x="574" y="3740"/>
                    <a:pt x="869" y="3740"/>
                  </a:cubicBezTo>
                  <a:cubicBezTo>
                    <a:pt x="2270" y="3740"/>
                    <a:pt x="3624" y="3445"/>
                    <a:pt x="2445" y="2376"/>
                  </a:cubicBezTo>
                  <a:cubicBezTo>
                    <a:pt x="1883" y="1867"/>
                    <a:pt x="3310" y="1297"/>
                    <a:pt x="2953" y="511"/>
                  </a:cubicBezTo>
                  <a:cubicBezTo>
                    <a:pt x="2801" y="163"/>
                    <a:pt x="2531" y="0"/>
                    <a:pt x="2170"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4"/>
            <p:cNvSpPr/>
            <p:nvPr/>
          </p:nvSpPr>
          <p:spPr>
            <a:xfrm>
              <a:off x="6712072" y="1739508"/>
              <a:ext cx="110116" cy="128570"/>
            </a:xfrm>
            <a:custGeom>
              <a:avLst/>
              <a:gdLst/>
              <a:ahLst/>
              <a:cxnLst/>
              <a:rect l="l" t="t" r="r" b="b"/>
              <a:pathLst>
                <a:path w="1116" h="1303" extrusionOk="0">
                  <a:moveTo>
                    <a:pt x="1116" y="0"/>
                  </a:moveTo>
                  <a:cubicBezTo>
                    <a:pt x="1116" y="0"/>
                    <a:pt x="482" y="634"/>
                    <a:pt x="1" y="1303"/>
                  </a:cubicBezTo>
                  <a:cubicBezTo>
                    <a:pt x="652" y="678"/>
                    <a:pt x="1116" y="0"/>
                    <a:pt x="1116" y="0"/>
                  </a:cubicBezTo>
                  <a:close/>
                </a:path>
              </a:pathLst>
            </a:custGeom>
            <a:solidFill>
              <a:srgbClr val="FFFFFF">
                <a:alpha val="297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4"/>
            <p:cNvSpPr/>
            <p:nvPr/>
          </p:nvSpPr>
          <p:spPr>
            <a:xfrm>
              <a:off x="7508840" y="1714643"/>
              <a:ext cx="582745" cy="122749"/>
            </a:xfrm>
            <a:custGeom>
              <a:avLst/>
              <a:gdLst/>
              <a:ahLst/>
              <a:cxnLst/>
              <a:rect l="l" t="t" r="r" b="b"/>
              <a:pathLst>
                <a:path w="5906" h="1244" extrusionOk="0">
                  <a:moveTo>
                    <a:pt x="4461" y="1"/>
                  </a:moveTo>
                  <a:cubicBezTo>
                    <a:pt x="4426" y="1"/>
                    <a:pt x="4393" y="10"/>
                    <a:pt x="4362" y="29"/>
                  </a:cubicBezTo>
                  <a:cubicBezTo>
                    <a:pt x="4106" y="190"/>
                    <a:pt x="3681" y="386"/>
                    <a:pt x="3073" y="386"/>
                  </a:cubicBezTo>
                  <a:cubicBezTo>
                    <a:pt x="2767" y="386"/>
                    <a:pt x="2415" y="336"/>
                    <a:pt x="2015" y="208"/>
                  </a:cubicBezTo>
                  <a:cubicBezTo>
                    <a:pt x="1632" y="88"/>
                    <a:pt x="1265" y="21"/>
                    <a:pt x="967" y="21"/>
                  </a:cubicBezTo>
                  <a:cubicBezTo>
                    <a:pt x="328" y="21"/>
                    <a:pt x="1" y="331"/>
                    <a:pt x="481" y="1109"/>
                  </a:cubicBezTo>
                  <a:cubicBezTo>
                    <a:pt x="661" y="1193"/>
                    <a:pt x="945" y="1225"/>
                    <a:pt x="1276" y="1225"/>
                  </a:cubicBezTo>
                  <a:cubicBezTo>
                    <a:pt x="2392" y="1225"/>
                    <a:pt x="4041" y="859"/>
                    <a:pt x="4041" y="859"/>
                  </a:cubicBezTo>
                  <a:cubicBezTo>
                    <a:pt x="4041" y="859"/>
                    <a:pt x="4259" y="1244"/>
                    <a:pt x="4771" y="1244"/>
                  </a:cubicBezTo>
                  <a:cubicBezTo>
                    <a:pt x="5028" y="1244"/>
                    <a:pt x="5358" y="1147"/>
                    <a:pt x="5771" y="859"/>
                  </a:cubicBezTo>
                  <a:cubicBezTo>
                    <a:pt x="5825" y="823"/>
                    <a:pt x="5869" y="788"/>
                    <a:pt x="5905" y="752"/>
                  </a:cubicBezTo>
                  <a:lnTo>
                    <a:pt x="5905" y="752"/>
                  </a:lnTo>
                  <a:cubicBezTo>
                    <a:pt x="5889" y="753"/>
                    <a:pt x="5873" y="753"/>
                    <a:pt x="5857" y="753"/>
                  </a:cubicBezTo>
                  <a:cubicBezTo>
                    <a:pt x="5236" y="753"/>
                    <a:pt x="4781" y="1"/>
                    <a:pt x="4461"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4"/>
            <p:cNvSpPr/>
            <p:nvPr/>
          </p:nvSpPr>
          <p:spPr>
            <a:xfrm>
              <a:off x="8465553" y="1635607"/>
              <a:ext cx="309922" cy="276974"/>
            </a:xfrm>
            <a:custGeom>
              <a:avLst/>
              <a:gdLst/>
              <a:ahLst/>
              <a:cxnLst/>
              <a:rect l="l" t="t" r="r" b="b"/>
              <a:pathLst>
                <a:path w="3141" h="2807" extrusionOk="0">
                  <a:moveTo>
                    <a:pt x="2427" y="1"/>
                  </a:moveTo>
                  <a:cubicBezTo>
                    <a:pt x="2427" y="1"/>
                    <a:pt x="1285" y="411"/>
                    <a:pt x="241" y="1125"/>
                  </a:cubicBezTo>
                  <a:cubicBezTo>
                    <a:pt x="241" y="1125"/>
                    <a:pt x="0" y="1589"/>
                    <a:pt x="393" y="1945"/>
                  </a:cubicBezTo>
                  <a:cubicBezTo>
                    <a:pt x="393" y="1945"/>
                    <a:pt x="2198" y="2807"/>
                    <a:pt x="2440" y="2807"/>
                  </a:cubicBezTo>
                  <a:cubicBezTo>
                    <a:pt x="2451" y="2807"/>
                    <a:pt x="2458" y="2805"/>
                    <a:pt x="2463" y="2802"/>
                  </a:cubicBezTo>
                  <a:cubicBezTo>
                    <a:pt x="2561" y="2713"/>
                    <a:pt x="3141" y="1134"/>
                    <a:pt x="24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4"/>
            <p:cNvSpPr/>
            <p:nvPr/>
          </p:nvSpPr>
          <p:spPr>
            <a:xfrm>
              <a:off x="7577416" y="3581801"/>
              <a:ext cx="234243" cy="347821"/>
            </a:xfrm>
            <a:custGeom>
              <a:avLst/>
              <a:gdLst/>
              <a:ahLst/>
              <a:cxnLst/>
              <a:rect l="l" t="t" r="r" b="b"/>
              <a:pathLst>
                <a:path w="2374" h="3525" extrusionOk="0">
                  <a:moveTo>
                    <a:pt x="2222" y="1"/>
                  </a:moveTo>
                  <a:cubicBezTo>
                    <a:pt x="2132" y="215"/>
                    <a:pt x="1811" y="783"/>
                    <a:pt x="925" y="783"/>
                  </a:cubicBezTo>
                  <a:cubicBezTo>
                    <a:pt x="667" y="783"/>
                    <a:pt x="362" y="735"/>
                    <a:pt x="0" y="617"/>
                  </a:cubicBezTo>
                  <a:lnTo>
                    <a:pt x="0" y="617"/>
                  </a:lnTo>
                  <a:cubicBezTo>
                    <a:pt x="330" y="1357"/>
                    <a:pt x="651" y="2062"/>
                    <a:pt x="955" y="2651"/>
                  </a:cubicBezTo>
                  <a:cubicBezTo>
                    <a:pt x="973" y="2686"/>
                    <a:pt x="990" y="2722"/>
                    <a:pt x="1008" y="2767"/>
                  </a:cubicBezTo>
                  <a:cubicBezTo>
                    <a:pt x="1481" y="2838"/>
                    <a:pt x="2007" y="3106"/>
                    <a:pt x="2311" y="3525"/>
                  </a:cubicBezTo>
                  <a:cubicBezTo>
                    <a:pt x="2346" y="3239"/>
                    <a:pt x="2373" y="2874"/>
                    <a:pt x="2373" y="2436"/>
                  </a:cubicBezTo>
                  <a:cubicBezTo>
                    <a:pt x="2373" y="1750"/>
                    <a:pt x="2320" y="893"/>
                    <a:pt x="2222"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p:nvPr/>
          </p:nvSpPr>
          <p:spPr>
            <a:xfrm>
              <a:off x="6420697" y="2450633"/>
              <a:ext cx="334491" cy="224579"/>
            </a:xfrm>
            <a:custGeom>
              <a:avLst/>
              <a:gdLst/>
              <a:ahLst/>
              <a:cxnLst/>
              <a:rect l="l" t="t" r="r" b="b"/>
              <a:pathLst>
                <a:path w="3390" h="2276" extrusionOk="0">
                  <a:moveTo>
                    <a:pt x="870" y="1"/>
                  </a:moveTo>
                  <a:cubicBezTo>
                    <a:pt x="390" y="1"/>
                    <a:pt x="1" y="813"/>
                    <a:pt x="1" y="813"/>
                  </a:cubicBezTo>
                  <a:cubicBezTo>
                    <a:pt x="1" y="813"/>
                    <a:pt x="393" y="2160"/>
                    <a:pt x="1277" y="2267"/>
                  </a:cubicBezTo>
                  <a:cubicBezTo>
                    <a:pt x="1321" y="2273"/>
                    <a:pt x="1365" y="2275"/>
                    <a:pt x="1409" y="2275"/>
                  </a:cubicBezTo>
                  <a:cubicBezTo>
                    <a:pt x="2555" y="2275"/>
                    <a:pt x="3389" y="533"/>
                    <a:pt x="3105" y="207"/>
                  </a:cubicBezTo>
                  <a:cubicBezTo>
                    <a:pt x="3025" y="117"/>
                    <a:pt x="1393" y="28"/>
                    <a:pt x="893" y="2"/>
                  </a:cubicBezTo>
                  <a:cubicBezTo>
                    <a:pt x="885" y="1"/>
                    <a:pt x="878"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4"/>
            <p:cNvSpPr/>
            <p:nvPr/>
          </p:nvSpPr>
          <p:spPr>
            <a:xfrm>
              <a:off x="6532491" y="2420439"/>
              <a:ext cx="126002" cy="82293"/>
            </a:xfrm>
            <a:custGeom>
              <a:avLst/>
              <a:gdLst/>
              <a:ahLst/>
              <a:cxnLst/>
              <a:rect l="l" t="t" r="r" b="b"/>
              <a:pathLst>
                <a:path w="1277" h="834" extrusionOk="0">
                  <a:moveTo>
                    <a:pt x="920" y="0"/>
                  </a:moveTo>
                  <a:cubicBezTo>
                    <a:pt x="729" y="0"/>
                    <a:pt x="1" y="432"/>
                    <a:pt x="1" y="432"/>
                  </a:cubicBezTo>
                  <a:lnTo>
                    <a:pt x="822" y="834"/>
                  </a:lnTo>
                  <a:cubicBezTo>
                    <a:pt x="822" y="834"/>
                    <a:pt x="1250" y="388"/>
                    <a:pt x="1259" y="308"/>
                  </a:cubicBezTo>
                  <a:cubicBezTo>
                    <a:pt x="1277" y="218"/>
                    <a:pt x="1089" y="58"/>
                    <a:pt x="947" y="4"/>
                  </a:cubicBezTo>
                  <a:cubicBezTo>
                    <a:pt x="939" y="1"/>
                    <a:pt x="931" y="0"/>
                    <a:pt x="9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4"/>
            <p:cNvSpPr/>
            <p:nvPr/>
          </p:nvSpPr>
          <p:spPr>
            <a:xfrm>
              <a:off x="8595897" y="1658697"/>
              <a:ext cx="260587" cy="337065"/>
            </a:xfrm>
            <a:custGeom>
              <a:avLst/>
              <a:gdLst/>
              <a:ahLst/>
              <a:cxnLst/>
              <a:rect l="l" t="t" r="r" b="b"/>
              <a:pathLst>
                <a:path w="2641" h="3416" extrusionOk="0">
                  <a:moveTo>
                    <a:pt x="2448" y="0"/>
                  </a:moveTo>
                  <a:cubicBezTo>
                    <a:pt x="2234" y="0"/>
                    <a:pt x="1395" y="314"/>
                    <a:pt x="1017" y="454"/>
                  </a:cubicBezTo>
                  <a:cubicBezTo>
                    <a:pt x="838" y="525"/>
                    <a:pt x="705" y="668"/>
                    <a:pt x="642" y="846"/>
                  </a:cubicBezTo>
                  <a:cubicBezTo>
                    <a:pt x="464" y="1381"/>
                    <a:pt x="98" y="2505"/>
                    <a:pt x="53" y="2711"/>
                  </a:cubicBezTo>
                  <a:cubicBezTo>
                    <a:pt x="0" y="2976"/>
                    <a:pt x="105" y="3415"/>
                    <a:pt x="488" y="3415"/>
                  </a:cubicBezTo>
                  <a:cubicBezTo>
                    <a:pt x="492" y="3415"/>
                    <a:pt x="496" y="3415"/>
                    <a:pt x="499" y="3415"/>
                  </a:cubicBezTo>
                  <a:cubicBezTo>
                    <a:pt x="892" y="3406"/>
                    <a:pt x="2640" y="97"/>
                    <a:pt x="2489" y="8"/>
                  </a:cubicBezTo>
                  <a:cubicBezTo>
                    <a:pt x="2480" y="3"/>
                    <a:pt x="2467" y="0"/>
                    <a:pt x="24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4"/>
            <p:cNvSpPr/>
            <p:nvPr/>
          </p:nvSpPr>
          <p:spPr>
            <a:xfrm>
              <a:off x="8617802" y="1707342"/>
              <a:ext cx="224573" cy="224184"/>
            </a:xfrm>
            <a:custGeom>
              <a:avLst/>
              <a:gdLst/>
              <a:ahLst/>
              <a:cxnLst/>
              <a:rect l="l" t="t" r="r" b="b"/>
              <a:pathLst>
                <a:path w="2276" h="2272" extrusionOk="0">
                  <a:moveTo>
                    <a:pt x="699" y="1"/>
                  </a:moveTo>
                  <a:cubicBezTo>
                    <a:pt x="678" y="1"/>
                    <a:pt x="663" y="2"/>
                    <a:pt x="652" y="5"/>
                  </a:cubicBezTo>
                  <a:cubicBezTo>
                    <a:pt x="500" y="59"/>
                    <a:pt x="1" y="1013"/>
                    <a:pt x="54" y="1156"/>
                  </a:cubicBezTo>
                  <a:cubicBezTo>
                    <a:pt x="107" y="1306"/>
                    <a:pt x="785" y="2272"/>
                    <a:pt x="923" y="2272"/>
                  </a:cubicBezTo>
                  <a:cubicBezTo>
                    <a:pt x="925" y="2272"/>
                    <a:pt x="927" y="2271"/>
                    <a:pt x="929" y="2271"/>
                  </a:cubicBezTo>
                  <a:cubicBezTo>
                    <a:pt x="1054" y="2235"/>
                    <a:pt x="2258" y="737"/>
                    <a:pt x="2267" y="505"/>
                  </a:cubicBezTo>
                  <a:cubicBezTo>
                    <a:pt x="2275" y="288"/>
                    <a:pt x="997" y="1"/>
                    <a:pt x="699"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4"/>
            <p:cNvSpPr/>
            <p:nvPr/>
          </p:nvSpPr>
          <p:spPr>
            <a:xfrm>
              <a:off x="8693581" y="1736844"/>
              <a:ext cx="147906" cy="194681"/>
            </a:xfrm>
            <a:custGeom>
              <a:avLst/>
              <a:gdLst/>
              <a:ahLst/>
              <a:cxnLst/>
              <a:rect l="l" t="t" r="r" b="b"/>
              <a:pathLst>
                <a:path w="1499" h="1973" extrusionOk="0">
                  <a:moveTo>
                    <a:pt x="1222" y="1"/>
                  </a:moveTo>
                  <a:lnTo>
                    <a:pt x="1222" y="1"/>
                  </a:lnTo>
                  <a:cubicBezTo>
                    <a:pt x="1267" y="233"/>
                    <a:pt x="1187" y="411"/>
                    <a:pt x="910" y="500"/>
                  </a:cubicBezTo>
                  <a:cubicBezTo>
                    <a:pt x="928" y="732"/>
                    <a:pt x="830" y="893"/>
                    <a:pt x="580" y="973"/>
                  </a:cubicBezTo>
                  <a:cubicBezTo>
                    <a:pt x="580" y="973"/>
                    <a:pt x="777" y="1420"/>
                    <a:pt x="395" y="1420"/>
                  </a:cubicBezTo>
                  <a:cubicBezTo>
                    <a:pt x="363" y="1420"/>
                    <a:pt x="327" y="1417"/>
                    <a:pt x="286" y="1410"/>
                  </a:cubicBezTo>
                  <a:cubicBezTo>
                    <a:pt x="286" y="1410"/>
                    <a:pt x="232" y="1838"/>
                    <a:pt x="0" y="1847"/>
                  </a:cubicBezTo>
                  <a:cubicBezTo>
                    <a:pt x="71" y="1928"/>
                    <a:pt x="134" y="1972"/>
                    <a:pt x="161" y="1972"/>
                  </a:cubicBezTo>
                  <a:cubicBezTo>
                    <a:pt x="286" y="1936"/>
                    <a:pt x="1490" y="438"/>
                    <a:pt x="1499" y="206"/>
                  </a:cubicBezTo>
                  <a:cubicBezTo>
                    <a:pt x="1499" y="143"/>
                    <a:pt x="1392" y="72"/>
                    <a:pt x="12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8669802" y="1689285"/>
              <a:ext cx="256246" cy="277368"/>
            </a:xfrm>
            <a:custGeom>
              <a:avLst/>
              <a:gdLst/>
              <a:ahLst/>
              <a:cxnLst/>
              <a:rect l="l" t="t" r="r" b="b"/>
              <a:pathLst>
                <a:path w="2597" h="2811" extrusionOk="0">
                  <a:moveTo>
                    <a:pt x="1338" y="1"/>
                  </a:moveTo>
                  <a:lnTo>
                    <a:pt x="1231" y="260"/>
                  </a:lnTo>
                  <a:lnTo>
                    <a:pt x="1356" y="322"/>
                  </a:lnTo>
                  <a:cubicBezTo>
                    <a:pt x="1793" y="518"/>
                    <a:pt x="1998" y="1045"/>
                    <a:pt x="1677" y="1651"/>
                  </a:cubicBezTo>
                  <a:cubicBezTo>
                    <a:pt x="1276" y="2404"/>
                    <a:pt x="725" y="2526"/>
                    <a:pt x="371" y="2526"/>
                  </a:cubicBezTo>
                  <a:cubicBezTo>
                    <a:pt x="221" y="2526"/>
                    <a:pt x="107" y="2504"/>
                    <a:pt x="54" y="2499"/>
                  </a:cubicBezTo>
                  <a:lnTo>
                    <a:pt x="0" y="2775"/>
                  </a:lnTo>
                  <a:cubicBezTo>
                    <a:pt x="143" y="2793"/>
                    <a:pt x="125" y="2811"/>
                    <a:pt x="321" y="2811"/>
                  </a:cubicBezTo>
                  <a:cubicBezTo>
                    <a:pt x="669" y="2811"/>
                    <a:pt x="1686" y="2766"/>
                    <a:pt x="2150" y="1848"/>
                  </a:cubicBezTo>
                  <a:cubicBezTo>
                    <a:pt x="2596" y="1000"/>
                    <a:pt x="1981" y="224"/>
                    <a:pt x="13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4"/>
            <p:cNvSpPr/>
            <p:nvPr/>
          </p:nvSpPr>
          <p:spPr>
            <a:xfrm>
              <a:off x="6751047" y="538876"/>
              <a:ext cx="870467" cy="709554"/>
            </a:xfrm>
            <a:custGeom>
              <a:avLst/>
              <a:gdLst/>
              <a:ahLst/>
              <a:cxnLst/>
              <a:rect l="l" t="t" r="r" b="b"/>
              <a:pathLst>
                <a:path w="8822" h="7191" extrusionOk="0">
                  <a:moveTo>
                    <a:pt x="4352" y="0"/>
                  </a:moveTo>
                  <a:cubicBezTo>
                    <a:pt x="4352" y="0"/>
                    <a:pt x="4423" y="946"/>
                    <a:pt x="4816" y="1338"/>
                  </a:cubicBezTo>
                  <a:cubicBezTo>
                    <a:pt x="4816" y="1338"/>
                    <a:pt x="3964" y="820"/>
                    <a:pt x="3185" y="820"/>
                  </a:cubicBezTo>
                  <a:cubicBezTo>
                    <a:pt x="3027" y="820"/>
                    <a:pt x="2872" y="841"/>
                    <a:pt x="2728" y="892"/>
                  </a:cubicBezTo>
                  <a:cubicBezTo>
                    <a:pt x="2728" y="892"/>
                    <a:pt x="3531" y="1472"/>
                    <a:pt x="3647" y="1695"/>
                  </a:cubicBezTo>
                  <a:cubicBezTo>
                    <a:pt x="3647" y="1695"/>
                    <a:pt x="3291" y="1617"/>
                    <a:pt x="2825" y="1617"/>
                  </a:cubicBezTo>
                  <a:cubicBezTo>
                    <a:pt x="1721" y="1617"/>
                    <a:pt x="0" y="2054"/>
                    <a:pt x="935" y="4996"/>
                  </a:cubicBezTo>
                  <a:cubicBezTo>
                    <a:pt x="935" y="4996"/>
                    <a:pt x="766" y="3354"/>
                    <a:pt x="1943" y="3149"/>
                  </a:cubicBezTo>
                  <a:lnTo>
                    <a:pt x="1943" y="3149"/>
                  </a:lnTo>
                  <a:cubicBezTo>
                    <a:pt x="1943" y="3149"/>
                    <a:pt x="1078" y="4666"/>
                    <a:pt x="3005" y="7190"/>
                  </a:cubicBezTo>
                  <a:cubicBezTo>
                    <a:pt x="2407" y="5718"/>
                    <a:pt x="2612" y="4639"/>
                    <a:pt x="2889" y="3595"/>
                  </a:cubicBezTo>
                  <a:lnTo>
                    <a:pt x="2889" y="3595"/>
                  </a:lnTo>
                  <a:cubicBezTo>
                    <a:pt x="2889" y="3595"/>
                    <a:pt x="4961" y="5743"/>
                    <a:pt x="6925" y="5743"/>
                  </a:cubicBezTo>
                  <a:cubicBezTo>
                    <a:pt x="6986" y="5743"/>
                    <a:pt x="7047" y="5741"/>
                    <a:pt x="7108" y="5736"/>
                  </a:cubicBezTo>
                  <a:cubicBezTo>
                    <a:pt x="7108" y="5736"/>
                    <a:pt x="8821" y="4764"/>
                    <a:pt x="8027" y="2213"/>
                  </a:cubicBezTo>
                  <a:lnTo>
                    <a:pt x="8027" y="2213"/>
                  </a:lnTo>
                  <a:lnTo>
                    <a:pt x="7546" y="3345"/>
                  </a:lnTo>
                  <a:cubicBezTo>
                    <a:pt x="7546" y="3345"/>
                    <a:pt x="7563" y="1695"/>
                    <a:pt x="6350" y="1374"/>
                  </a:cubicBezTo>
                  <a:cubicBezTo>
                    <a:pt x="5146" y="1053"/>
                    <a:pt x="4619" y="419"/>
                    <a:pt x="4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4"/>
            <p:cNvSpPr/>
            <p:nvPr/>
          </p:nvSpPr>
          <p:spPr>
            <a:xfrm>
              <a:off x="7464734" y="1001052"/>
              <a:ext cx="208687" cy="103902"/>
            </a:xfrm>
            <a:custGeom>
              <a:avLst/>
              <a:gdLst/>
              <a:ahLst/>
              <a:cxnLst/>
              <a:rect l="l" t="t" r="r" b="b"/>
              <a:pathLst>
                <a:path w="2115" h="1053" extrusionOk="0">
                  <a:moveTo>
                    <a:pt x="1152" y="0"/>
                  </a:moveTo>
                  <a:cubicBezTo>
                    <a:pt x="587" y="0"/>
                    <a:pt x="0" y="455"/>
                    <a:pt x="0" y="455"/>
                  </a:cubicBezTo>
                  <a:lnTo>
                    <a:pt x="0" y="901"/>
                  </a:lnTo>
                  <a:cubicBezTo>
                    <a:pt x="405" y="548"/>
                    <a:pt x="760" y="426"/>
                    <a:pt x="1058" y="426"/>
                  </a:cubicBezTo>
                  <a:cubicBezTo>
                    <a:pt x="1733" y="426"/>
                    <a:pt x="2115" y="1052"/>
                    <a:pt x="2115" y="1052"/>
                  </a:cubicBezTo>
                  <a:cubicBezTo>
                    <a:pt x="1957" y="237"/>
                    <a:pt x="1561" y="0"/>
                    <a:pt x="11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a:off x="6884648" y="923990"/>
              <a:ext cx="198129" cy="197641"/>
            </a:xfrm>
            <a:custGeom>
              <a:avLst/>
              <a:gdLst/>
              <a:ahLst/>
              <a:cxnLst/>
              <a:rect l="l" t="t" r="r" b="b"/>
              <a:pathLst>
                <a:path w="2008" h="2003" extrusionOk="0">
                  <a:moveTo>
                    <a:pt x="915" y="1"/>
                  </a:moveTo>
                  <a:cubicBezTo>
                    <a:pt x="763" y="1"/>
                    <a:pt x="598" y="64"/>
                    <a:pt x="446" y="254"/>
                  </a:cubicBezTo>
                  <a:cubicBezTo>
                    <a:pt x="0" y="825"/>
                    <a:pt x="223" y="1869"/>
                    <a:pt x="1677" y="2003"/>
                  </a:cubicBezTo>
                  <a:cubicBezTo>
                    <a:pt x="1677" y="2003"/>
                    <a:pt x="2008" y="691"/>
                    <a:pt x="1472" y="254"/>
                  </a:cubicBezTo>
                  <a:cubicBezTo>
                    <a:pt x="1472" y="254"/>
                    <a:pt x="1219" y="1"/>
                    <a:pt x="915"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4"/>
            <p:cNvSpPr/>
            <p:nvPr/>
          </p:nvSpPr>
          <p:spPr>
            <a:xfrm>
              <a:off x="6921551" y="952506"/>
              <a:ext cx="164976" cy="146430"/>
            </a:xfrm>
            <a:custGeom>
              <a:avLst/>
              <a:gdLst/>
              <a:ahLst/>
              <a:cxnLst/>
              <a:rect l="l" t="t" r="r" b="b"/>
              <a:pathLst>
                <a:path w="1672" h="1484" extrusionOk="0">
                  <a:moveTo>
                    <a:pt x="593" y="1"/>
                  </a:moveTo>
                  <a:cubicBezTo>
                    <a:pt x="540" y="1"/>
                    <a:pt x="485" y="17"/>
                    <a:pt x="429" y="55"/>
                  </a:cubicBezTo>
                  <a:cubicBezTo>
                    <a:pt x="1" y="349"/>
                    <a:pt x="206" y="1384"/>
                    <a:pt x="1027" y="1473"/>
                  </a:cubicBezTo>
                  <a:cubicBezTo>
                    <a:pt x="1092" y="1480"/>
                    <a:pt x="1144" y="1483"/>
                    <a:pt x="1186" y="1483"/>
                  </a:cubicBezTo>
                  <a:cubicBezTo>
                    <a:pt x="1672" y="1483"/>
                    <a:pt x="691" y="1033"/>
                    <a:pt x="733" y="795"/>
                  </a:cubicBezTo>
                  <a:cubicBezTo>
                    <a:pt x="743" y="736"/>
                    <a:pt x="782" y="716"/>
                    <a:pt x="833" y="716"/>
                  </a:cubicBezTo>
                  <a:cubicBezTo>
                    <a:pt x="942" y="716"/>
                    <a:pt x="1109" y="809"/>
                    <a:pt x="1181" y="809"/>
                  </a:cubicBezTo>
                  <a:cubicBezTo>
                    <a:pt x="1217" y="809"/>
                    <a:pt x="1228" y="785"/>
                    <a:pt x="1196" y="715"/>
                  </a:cubicBezTo>
                  <a:cubicBezTo>
                    <a:pt x="1196" y="715"/>
                    <a:pt x="940" y="1"/>
                    <a:pt x="593"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a:off x="6970886" y="878009"/>
              <a:ext cx="543178" cy="383639"/>
            </a:xfrm>
            <a:custGeom>
              <a:avLst/>
              <a:gdLst/>
              <a:ahLst/>
              <a:cxnLst/>
              <a:rect l="l" t="t" r="r" b="b"/>
              <a:pathLst>
                <a:path w="5505" h="3888" extrusionOk="0">
                  <a:moveTo>
                    <a:pt x="826" y="0"/>
                  </a:moveTo>
                  <a:cubicBezTo>
                    <a:pt x="643" y="0"/>
                    <a:pt x="554" y="75"/>
                    <a:pt x="438" y="176"/>
                  </a:cubicBezTo>
                  <a:cubicBezTo>
                    <a:pt x="152" y="417"/>
                    <a:pt x="1" y="1488"/>
                    <a:pt x="259" y="1934"/>
                  </a:cubicBezTo>
                  <a:cubicBezTo>
                    <a:pt x="518" y="2380"/>
                    <a:pt x="1713" y="2826"/>
                    <a:pt x="1999" y="2906"/>
                  </a:cubicBezTo>
                  <a:cubicBezTo>
                    <a:pt x="2018" y="2911"/>
                    <a:pt x="2038" y="2914"/>
                    <a:pt x="2057" y="2914"/>
                  </a:cubicBezTo>
                  <a:cubicBezTo>
                    <a:pt x="2316" y="2914"/>
                    <a:pt x="2557" y="2465"/>
                    <a:pt x="2724" y="2465"/>
                  </a:cubicBezTo>
                  <a:cubicBezTo>
                    <a:pt x="2732" y="2465"/>
                    <a:pt x="2740" y="2466"/>
                    <a:pt x="2748" y="2469"/>
                  </a:cubicBezTo>
                  <a:cubicBezTo>
                    <a:pt x="2882" y="2504"/>
                    <a:pt x="2811" y="2879"/>
                    <a:pt x="2757" y="3075"/>
                  </a:cubicBezTo>
                  <a:cubicBezTo>
                    <a:pt x="2739" y="3156"/>
                    <a:pt x="2766" y="3236"/>
                    <a:pt x="2829" y="3290"/>
                  </a:cubicBezTo>
                  <a:cubicBezTo>
                    <a:pt x="3069" y="3477"/>
                    <a:pt x="3658" y="3887"/>
                    <a:pt x="4122" y="3887"/>
                  </a:cubicBezTo>
                  <a:cubicBezTo>
                    <a:pt x="4729" y="3887"/>
                    <a:pt x="5086" y="3102"/>
                    <a:pt x="5300" y="2710"/>
                  </a:cubicBezTo>
                  <a:cubicBezTo>
                    <a:pt x="5505" y="2308"/>
                    <a:pt x="4042" y="1264"/>
                    <a:pt x="2436" y="551"/>
                  </a:cubicBezTo>
                  <a:cubicBezTo>
                    <a:pt x="1510" y="142"/>
                    <a:pt x="1079" y="0"/>
                    <a:pt x="8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a:off x="6137314" y="1698954"/>
              <a:ext cx="557485" cy="832007"/>
            </a:xfrm>
            <a:custGeom>
              <a:avLst/>
              <a:gdLst/>
              <a:ahLst/>
              <a:cxnLst/>
              <a:rect l="l" t="t" r="r" b="b"/>
              <a:pathLst>
                <a:path w="5650" h="8432" extrusionOk="0">
                  <a:moveTo>
                    <a:pt x="3682" y="0"/>
                  </a:moveTo>
                  <a:cubicBezTo>
                    <a:pt x="3475" y="0"/>
                    <a:pt x="3268" y="50"/>
                    <a:pt x="3078" y="162"/>
                  </a:cubicBezTo>
                  <a:cubicBezTo>
                    <a:pt x="2668" y="402"/>
                    <a:pt x="0" y="1901"/>
                    <a:pt x="45" y="2686"/>
                  </a:cubicBezTo>
                  <a:cubicBezTo>
                    <a:pt x="90" y="3462"/>
                    <a:pt x="2873" y="8431"/>
                    <a:pt x="2873" y="8431"/>
                  </a:cubicBezTo>
                  <a:lnTo>
                    <a:pt x="3765" y="7620"/>
                  </a:lnTo>
                  <a:cubicBezTo>
                    <a:pt x="3765" y="7620"/>
                    <a:pt x="2025" y="3739"/>
                    <a:pt x="2284" y="3525"/>
                  </a:cubicBezTo>
                  <a:cubicBezTo>
                    <a:pt x="2552" y="3302"/>
                    <a:pt x="4452" y="2044"/>
                    <a:pt x="4452" y="2044"/>
                  </a:cubicBezTo>
                  <a:cubicBezTo>
                    <a:pt x="5649" y="1157"/>
                    <a:pt x="4679" y="0"/>
                    <a:pt x="3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p:nvPr/>
          </p:nvSpPr>
          <p:spPr>
            <a:xfrm>
              <a:off x="7915463" y="1609361"/>
              <a:ext cx="588961" cy="218264"/>
            </a:xfrm>
            <a:custGeom>
              <a:avLst/>
              <a:gdLst/>
              <a:ahLst/>
              <a:cxnLst/>
              <a:rect l="l" t="t" r="r" b="b"/>
              <a:pathLst>
                <a:path w="5969" h="2212" extrusionOk="0">
                  <a:moveTo>
                    <a:pt x="925" y="1"/>
                  </a:moveTo>
                  <a:cubicBezTo>
                    <a:pt x="512" y="1"/>
                    <a:pt x="0" y="1079"/>
                    <a:pt x="981" y="1667"/>
                  </a:cubicBezTo>
                  <a:lnTo>
                    <a:pt x="5968" y="2211"/>
                  </a:lnTo>
                  <a:cubicBezTo>
                    <a:pt x="5772" y="1944"/>
                    <a:pt x="5718" y="1667"/>
                    <a:pt x="5816" y="1391"/>
                  </a:cubicBezTo>
                  <a:cubicBezTo>
                    <a:pt x="5816" y="1391"/>
                    <a:pt x="1409" y="115"/>
                    <a:pt x="981" y="8"/>
                  </a:cubicBezTo>
                  <a:cubicBezTo>
                    <a:pt x="963" y="3"/>
                    <a:pt x="944" y="1"/>
                    <a:pt x="9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4"/>
            <p:cNvSpPr/>
            <p:nvPr/>
          </p:nvSpPr>
          <p:spPr>
            <a:xfrm>
              <a:off x="7029891" y="2598245"/>
              <a:ext cx="438983" cy="503427"/>
            </a:xfrm>
            <a:custGeom>
              <a:avLst/>
              <a:gdLst/>
              <a:ahLst/>
              <a:cxnLst/>
              <a:rect l="l" t="t" r="r" b="b"/>
              <a:pathLst>
                <a:path w="4449" h="5102" extrusionOk="0">
                  <a:moveTo>
                    <a:pt x="1886" y="0"/>
                  </a:moveTo>
                  <a:cubicBezTo>
                    <a:pt x="1875" y="0"/>
                    <a:pt x="1865" y="1"/>
                    <a:pt x="1856" y="4"/>
                  </a:cubicBezTo>
                  <a:cubicBezTo>
                    <a:pt x="723" y="325"/>
                    <a:pt x="0" y="1432"/>
                    <a:pt x="116" y="1887"/>
                  </a:cubicBezTo>
                  <a:cubicBezTo>
                    <a:pt x="241" y="2333"/>
                    <a:pt x="1749" y="5018"/>
                    <a:pt x="2293" y="5098"/>
                  </a:cubicBezTo>
                  <a:cubicBezTo>
                    <a:pt x="2312" y="5101"/>
                    <a:pt x="2332" y="5102"/>
                    <a:pt x="2353" y="5102"/>
                  </a:cubicBezTo>
                  <a:cubicBezTo>
                    <a:pt x="2925" y="5102"/>
                    <a:pt x="4110" y="4185"/>
                    <a:pt x="4282" y="3617"/>
                  </a:cubicBezTo>
                  <a:cubicBezTo>
                    <a:pt x="4448" y="3041"/>
                    <a:pt x="2399" y="0"/>
                    <a:pt x="18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7104684" y="2643535"/>
              <a:ext cx="149781" cy="223691"/>
            </a:xfrm>
            <a:custGeom>
              <a:avLst/>
              <a:gdLst/>
              <a:ahLst/>
              <a:cxnLst/>
              <a:rect l="l" t="t" r="r" b="b"/>
              <a:pathLst>
                <a:path w="1518" h="2267" extrusionOk="0">
                  <a:moveTo>
                    <a:pt x="937" y="0"/>
                  </a:moveTo>
                  <a:lnTo>
                    <a:pt x="937" y="0"/>
                  </a:lnTo>
                  <a:cubicBezTo>
                    <a:pt x="723" y="196"/>
                    <a:pt x="946" y="518"/>
                    <a:pt x="1053" y="714"/>
                  </a:cubicBezTo>
                  <a:cubicBezTo>
                    <a:pt x="1116" y="821"/>
                    <a:pt x="1187" y="928"/>
                    <a:pt x="1241" y="1035"/>
                  </a:cubicBezTo>
                  <a:cubicBezTo>
                    <a:pt x="1285" y="1106"/>
                    <a:pt x="1223" y="1213"/>
                    <a:pt x="1151" y="1303"/>
                  </a:cubicBezTo>
                  <a:cubicBezTo>
                    <a:pt x="1009" y="1490"/>
                    <a:pt x="803" y="1651"/>
                    <a:pt x="607" y="1811"/>
                  </a:cubicBezTo>
                  <a:cubicBezTo>
                    <a:pt x="411" y="1963"/>
                    <a:pt x="215" y="2114"/>
                    <a:pt x="1" y="2266"/>
                  </a:cubicBezTo>
                  <a:cubicBezTo>
                    <a:pt x="241" y="2159"/>
                    <a:pt x="464" y="2043"/>
                    <a:pt x="679" y="1900"/>
                  </a:cubicBezTo>
                  <a:cubicBezTo>
                    <a:pt x="928" y="1722"/>
                    <a:pt x="1517" y="1347"/>
                    <a:pt x="1365" y="973"/>
                  </a:cubicBezTo>
                  <a:cubicBezTo>
                    <a:pt x="1241" y="750"/>
                    <a:pt x="1062" y="562"/>
                    <a:pt x="946" y="339"/>
                  </a:cubicBezTo>
                  <a:cubicBezTo>
                    <a:pt x="884" y="232"/>
                    <a:pt x="857" y="107"/>
                    <a:pt x="937"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7046567" y="992172"/>
              <a:ext cx="385701" cy="182347"/>
            </a:xfrm>
            <a:custGeom>
              <a:avLst/>
              <a:gdLst/>
              <a:ahLst/>
              <a:cxnLst/>
              <a:rect l="l" t="t" r="r" b="b"/>
              <a:pathLst>
                <a:path w="3909" h="1848" extrusionOk="0">
                  <a:moveTo>
                    <a:pt x="1" y="0"/>
                  </a:moveTo>
                  <a:cubicBezTo>
                    <a:pt x="1357" y="464"/>
                    <a:pt x="2659" y="1151"/>
                    <a:pt x="3908" y="1847"/>
                  </a:cubicBezTo>
                  <a:cubicBezTo>
                    <a:pt x="2918" y="830"/>
                    <a:pt x="1437" y="6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7065117" y="1954711"/>
              <a:ext cx="110116" cy="103211"/>
            </a:xfrm>
            <a:custGeom>
              <a:avLst/>
              <a:gdLst/>
              <a:ahLst/>
              <a:cxnLst/>
              <a:rect l="l" t="t" r="r" b="b"/>
              <a:pathLst>
                <a:path w="1116" h="1046" extrusionOk="0">
                  <a:moveTo>
                    <a:pt x="558" y="1"/>
                  </a:moveTo>
                  <a:cubicBezTo>
                    <a:pt x="536" y="1"/>
                    <a:pt x="513" y="2"/>
                    <a:pt x="491" y="5"/>
                  </a:cubicBezTo>
                  <a:cubicBezTo>
                    <a:pt x="205" y="50"/>
                    <a:pt x="0" y="308"/>
                    <a:pt x="45" y="594"/>
                  </a:cubicBezTo>
                  <a:cubicBezTo>
                    <a:pt x="77" y="853"/>
                    <a:pt x="301" y="1046"/>
                    <a:pt x="555" y="1046"/>
                  </a:cubicBezTo>
                  <a:cubicBezTo>
                    <a:pt x="581" y="1046"/>
                    <a:pt x="607" y="1044"/>
                    <a:pt x="634" y="1040"/>
                  </a:cubicBezTo>
                  <a:cubicBezTo>
                    <a:pt x="919" y="1004"/>
                    <a:pt x="1115" y="737"/>
                    <a:pt x="1080" y="451"/>
                  </a:cubicBezTo>
                  <a:cubicBezTo>
                    <a:pt x="1047" y="188"/>
                    <a:pt x="817" y="1"/>
                    <a:pt x="558" y="1"/>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7066794" y="1951257"/>
              <a:ext cx="110214" cy="103014"/>
            </a:xfrm>
            <a:custGeom>
              <a:avLst/>
              <a:gdLst/>
              <a:ahLst/>
              <a:cxnLst/>
              <a:rect l="l" t="t" r="r" b="b"/>
              <a:pathLst>
                <a:path w="1117" h="1044" extrusionOk="0">
                  <a:moveTo>
                    <a:pt x="559" y="0"/>
                  </a:moveTo>
                  <a:cubicBezTo>
                    <a:pt x="537" y="0"/>
                    <a:pt x="514" y="1"/>
                    <a:pt x="492" y="4"/>
                  </a:cubicBezTo>
                  <a:cubicBezTo>
                    <a:pt x="206" y="40"/>
                    <a:pt x="1" y="308"/>
                    <a:pt x="46" y="593"/>
                  </a:cubicBezTo>
                  <a:cubicBezTo>
                    <a:pt x="78" y="856"/>
                    <a:pt x="308" y="1043"/>
                    <a:pt x="567" y="1043"/>
                  </a:cubicBezTo>
                  <a:cubicBezTo>
                    <a:pt x="589" y="1043"/>
                    <a:pt x="612" y="1042"/>
                    <a:pt x="634" y="1039"/>
                  </a:cubicBezTo>
                  <a:cubicBezTo>
                    <a:pt x="920" y="1003"/>
                    <a:pt x="1116" y="736"/>
                    <a:pt x="1080" y="450"/>
                  </a:cubicBezTo>
                  <a:cubicBezTo>
                    <a:pt x="1048" y="187"/>
                    <a:pt x="818"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a:off x="7115242" y="1985101"/>
              <a:ext cx="11544" cy="11545"/>
            </a:xfrm>
            <a:custGeom>
              <a:avLst/>
              <a:gdLst/>
              <a:ahLst/>
              <a:cxnLst/>
              <a:rect l="l" t="t" r="r" b="b"/>
              <a:pathLst>
                <a:path w="117" h="117" extrusionOk="0">
                  <a:moveTo>
                    <a:pt x="99" y="0"/>
                  </a:moveTo>
                  <a:lnTo>
                    <a:pt x="1" y="18"/>
                  </a:lnTo>
                  <a:lnTo>
                    <a:pt x="10" y="116"/>
                  </a:lnTo>
                  <a:lnTo>
                    <a:pt x="117" y="107"/>
                  </a:lnTo>
                  <a:lnTo>
                    <a:pt x="99" y="0"/>
                  </a:lnTo>
                  <a:close/>
                </a:path>
              </a:pathLst>
            </a:custGeom>
            <a:solidFill>
              <a:srgbClr val="ED6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7124023" y="1973656"/>
              <a:ext cx="11544" cy="11545"/>
            </a:xfrm>
            <a:custGeom>
              <a:avLst/>
              <a:gdLst/>
              <a:ahLst/>
              <a:cxnLst/>
              <a:rect l="l" t="t" r="r" b="b"/>
              <a:pathLst>
                <a:path w="117" h="117" extrusionOk="0">
                  <a:moveTo>
                    <a:pt x="99" y="0"/>
                  </a:moveTo>
                  <a:lnTo>
                    <a:pt x="1" y="18"/>
                  </a:lnTo>
                  <a:lnTo>
                    <a:pt x="10" y="116"/>
                  </a:lnTo>
                  <a:lnTo>
                    <a:pt x="117" y="107"/>
                  </a:lnTo>
                  <a:lnTo>
                    <a:pt x="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7133693" y="1972767"/>
              <a:ext cx="11544" cy="11545"/>
            </a:xfrm>
            <a:custGeom>
              <a:avLst/>
              <a:gdLst/>
              <a:ahLst/>
              <a:cxnLst/>
              <a:rect l="l" t="t" r="r" b="b"/>
              <a:pathLst>
                <a:path w="117" h="117" extrusionOk="0">
                  <a:moveTo>
                    <a:pt x="108" y="0"/>
                  </a:moveTo>
                  <a:lnTo>
                    <a:pt x="1" y="9"/>
                  </a:lnTo>
                  <a:lnTo>
                    <a:pt x="19" y="116"/>
                  </a:lnTo>
                  <a:lnTo>
                    <a:pt x="117" y="99"/>
                  </a:lnTo>
                  <a:lnTo>
                    <a:pt x="1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7129352" y="2014111"/>
              <a:ext cx="11544" cy="11545"/>
            </a:xfrm>
            <a:custGeom>
              <a:avLst/>
              <a:gdLst/>
              <a:ahLst/>
              <a:cxnLst/>
              <a:rect l="l" t="t" r="r" b="b"/>
              <a:pathLst>
                <a:path w="117" h="117" extrusionOk="0">
                  <a:moveTo>
                    <a:pt x="98" y="1"/>
                  </a:moveTo>
                  <a:lnTo>
                    <a:pt x="0" y="10"/>
                  </a:lnTo>
                  <a:lnTo>
                    <a:pt x="9" y="117"/>
                  </a:lnTo>
                  <a:lnTo>
                    <a:pt x="116" y="99"/>
                  </a:lnTo>
                  <a:lnTo>
                    <a:pt x="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7120570" y="2025557"/>
              <a:ext cx="11544" cy="11545"/>
            </a:xfrm>
            <a:custGeom>
              <a:avLst/>
              <a:gdLst/>
              <a:ahLst/>
              <a:cxnLst/>
              <a:rect l="l" t="t" r="r" b="b"/>
              <a:pathLst>
                <a:path w="117" h="117" extrusionOk="0">
                  <a:moveTo>
                    <a:pt x="98" y="1"/>
                  </a:moveTo>
                  <a:lnTo>
                    <a:pt x="0" y="19"/>
                  </a:lnTo>
                  <a:lnTo>
                    <a:pt x="9" y="117"/>
                  </a:lnTo>
                  <a:lnTo>
                    <a:pt x="116" y="99"/>
                  </a:lnTo>
                  <a:lnTo>
                    <a:pt x="98" y="1"/>
                  </a:lnTo>
                  <a:close/>
                </a:path>
              </a:pathLst>
            </a:custGeom>
            <a:solidFill>
              <a:srgbClr val="ED6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7138133" y="2002665"/>
              <a:ext cx="11544" cy="11545"/>
            </a:xfrm>
            <a:custGeom>
              <a:avLst/>
              <a:gdLst/>
              <a:ahLst/>
              <a:cxnLst/>
              <a:rect l="l" t="t" r="r" b="b"/>
              <a:pathLst>
                <a:path w="117" h="117" extrusionOk="0">
                  <a:moveTo>
                    <a:pt x="99" y="1"/>
                  </a:moveTo>
                  <a:lnTo>
                    <a:pt x="1" y="10"/>
                  </a:lnTo>
                  <a:lnTo>
                    <a:pt x="9" y="117"/>
                  </a:lnTo>
                  <a:lnTo>
                    <a:pt x="117" y="99"/>
                  </a:lnTo>
                  <a:lnTo>
                    <a:pt x="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7146915" y="1991219"/>
              <a:ext cx="11544" cy="11545"/>
            </a:xfrm>
            <a:custGeom>
              <a:avLst/>
              <a:gdLst/>
              <a:ahLst/>
              <a:cxnLst/>
              <a:rect l="l" t="t" r="r" b="b"/>
              <a:pathLst>
                <a:path w="117" h="117" extrusionOk="0">
                  <a:moveTo>
                    <a:pt x="99" y="1"/>
                  </a:moveTo>
                  <a:lnTo>
                    <a:pt x="1" y="10"/>
                  </a:lnTo>
                  <a:lnTo>
                    <a:pt x="10" y="117"/>
                  </a:lnTo>
                  <a:lnTo>
                    <a:pt x="117" y="99"/>
                  </a:lnTo>
                  <a:lnTo>
                    <a:pt x="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4"/>
            <p:cNvSpPr/>
            <p:nvPr/>
          </p:nvSpPr>
          <p:spPr>
            <a:xfrm>
              <a:off x="7145139" y="1980661"/>
              <a:ext cx="11544" cy="11545"/>
            </a:xfrm>
            <a:custGeom>
              <a:avLst/>
              <a:gdLst/>
              <a:ahLst/>
              <a:cxnLst/>
              <a:rect l="l" t="t" r="r" b="b"/>
              <a:pathLst>
                <a:path w="117" h="117" extrusionOk="0">
                  <a:moveTo>
                    <a:pt x="108" y="1"/>
                  </a:moveTo>
                  <a:lnTo>
                    <a:pt x="1" y="19"/>
                  </a:lnTo>
                  <a:lnTo>
                    <a:pt x="19" y="117"/>
                  </a:lnTo>
                  <a:lnTo>
                    <a:pt x="117" y="108"/>
                  </a:lnTo>
                  <a:lnTo>
                    <a:pt x="1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4"/>
            <p:cNvSpPr/>
            <p:nvPr/>
          </p:nvSpPr>
          <p:spPr>
            <a:xfrm>
              <a:off x="7115242" y="1985101"/>
              <a:ext cx="11544" cy="11545"/>
            </a:xfrm>
            <a:custGeom>
              <a:avLst/>
              <a:gdLst/>
              <a:ahLst/>
              <a:cxnLst/>
              <a:rect l="l" t="t" r="r" b="b"/>
              <a:pathLst>
                <a:path w="117" h="117" extrusionOk="0">
                  <a:moveTo>
                    <a:pt x="99" y="0"/>
                  </a:moveTo>
                  <a:lnTo>
                    <a:pt x="1" y="18"/>
                  </a:lnTo>
                  <a:lnTo>
                    <a:pt x="10" y="116"/>
                  </a:lnTo>
                  <a:lnTo>
                    <a:pt x="117" y="107"/>
                  </a:lnTo>
                  <a:lnTo>
                    <a:pt x="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4"/>
            <p:cNvSpPr/>
            <p:nvPr/>
          </p:nvSpPr>
          <p:spPr>
            <a:xfrm>
              <a:off x="7102908" y="1976320"/>
              <a:ext cx="11544" cy="11545"/>
            </a:xfrm>
            <a:custGeom>
              <a:avLst/>
              <a:gdLst/>
              <a:ahLst/>
              <a:cxnLst/>
              <a:rect l="l" t="t" r="r" b="b"/>
              <a:pathLst>
                <a:path w="117" h="117" extrusionOk="0">
                  <a:moveTo>
                    <a:pt x="108" y="0"/>
                  </a:moveTo>
                  <a:lnTo>
                    <a:pt x="1" y="18"/>
                  </a:lnTo>
                  <a:lnTo>
                    <a:pt x="19" y="116"/>
                  </a:lnTo>
                  <a:lnTo>
                    <a:pt x="117" y="107"/>
                  </a:lnTo>
                  <a:lnTo>
                    <a:pt x="1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4"/>
            <p:cNvSpPr/>
            <p:nvPr/>
          </p:nvSpPr>
          <p:spPr>
            <a:xfrm>
              <a:off x="7093238" y="1977997"/>
              <a:ext cx="11544" cy="11545"/>
            </a:xfrm>
            <a:custGeom>
              <a:avLst/>
              <a:gdLst/>
              <a:ahLst/>
              <a:cxnLst/>
              <a:rect l="l" t="t" r="r" b="b"/>
              <a:pathLst>
                <a:path w="117" h="117" extrusionOk="0">
                  <a:moveTo>
                    <a:pt x="99" y="1"/>
                  </a:moveTo>
                  <a:lnTo>
                    <a:pt x="1" y="10"/>
                  </a:lnTo>
                  <a:lnTo>
                    <a:pt x="10" y="117"/>
                  </a:lnTo>
                  <a:lnTo>
                    <a:pt x="117" y="99"/>
                  </a:lnTo>
                  <a:lnTo>
                    <a:pt x="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4"/>
            <p:cNvSpPr/>
            <p:nvPr/>
          </p:nvSpPr>
          <p:spPr>
            <a:xfrm>
              <a:off x="7109124" y="2016775"/>
              <a:ext cx="11544" cy="11545"/>
            </a:xfrm>
            <a:custGeom>
              <a:avLst/>
              <a:gdLst/>
              <a:ahLst/>
              <a:cxnLst/>
              <a:rect l="l" t="t" r="r" b="b"/>
              <a:pathLst>
                <a:path w="117" h="117" extrusionOk="0">
                  <a:moveTo>
                    <a:pt x="98" y="0"/>
                  </a:moveTo>
                  <a:lnTo>
                    <a:pt x="0" y="18"/>
                  </a:lnTo>
                  <a:lnTo>
                    <a:pt x="9" y="116"/>
                  </a:lnTo>
                  <a:lnTo>
                    <a:pt x="116" y="108"/>
                  </a:lnTo>
                  <a:lnTo>
                    <a:pt x="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a:off x="7120570" y="2025557"/>
              <a:ext cx="11544" cy="11545"/>
            </a:xfrm>
            <a:custGeom>
              <a:avLst/>
              <a:gdLst/>
              <a:ahLst/>
              <a:cxnLst/>
              <a:rect l="l" t="t" r="r" b="b"/>
              <a:pathLst>
                <a:path w="117" h="117" extrusionOk="0">
                  <a:moveTo>
                    <a:pt x="98" y="1"/>
                  </a:moveTo>
                  <a:lnTo>
                    <a:pt x="0" y="19"/>
                  </a:lnTo>
                  <a:lnTo>
                    <a:pt x="9" y="117"/>
                  </a:lnTo>
                  <a:lnTo>
                    <a:pt x="116" y="99"/>
                  </a:lnTo>
                  <a:lnTo>
                    <a:pt x="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a:off x="7097678" y="2007993"/>
              <a:ext cx="11544" cy="11545"/>
            </a:xfrm>
            <a:custGeom>
              <a:avLst/>
              <a:gdLst/>
              <a:ahLst/>
              <a:cxnLst/>
              <a:rect l="l" t="t" r="r" b="b"/>
              <a:pathLst>
                <a:path w="117" h="117" extrusionOk="0">
                  <a:moveTo>
                    <a:pt x="98" y="0"/>
                  </a:moveTo>
                  <a:lnTo>
                    <a:pt x="0" y="18"/>
                  </a:lnTo>
                  <a:lnTo>
                    <a:pt x="9" y="116"/>
                  </a:lnTo>
                  <a:lnTo>
                    <a:pt x="116" y="107"/>
                  </a:lnTo>
                  <a:lnTo>
                    <a:pt x="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a:off x="7086232" y="1999211"/>
              <a:ext cx="11544" cy="11545"/>
            </a:xfrm>
            <a:custGeom>
              <a:avLst/>
              <a:gdLst/>
              <a:ahLst/>
              <a:cxnLst/>
              <a:rect l="l" t="t" r="r" b="b"/>
              <a:pathLst>
                <a:path w="117" h="117" extrusionOk="0">
                  <a:moveTo>
                    <a:pt x="98" y="0"/>
                  </a:moveTo>
                  <a:lnTo>
                    <a:pt x="0" y="18"/>
                  </a:lnTo>
                  <a:lnTo>
                    <a:pt x="9" y="116"/>
                  </a:lnTo>
                  <a:lnTo>
                    <a:pt x="116" y="107"/>
                  </a:lnTo>
                  <a:lnTo>
                    <a:pt x="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4"/>
            <p:cNvSpPr/>
            <p:nvPr/>
          </p:nvSpPr>
          <p:spPr>
            <a:xfrm>
              <a:off x="7084456" y="1989443"/>
              <a:ext cx="11544" cy="11545"/>
            </a:xfrm>
            <a:custGeom>
              <a:avLst/>
              <a:gdLst/>
              <a:ahLst/>
              <a:cxnLst/>
              <a:rect l="l" t="t" r="r" b="b"/>
              <a:pathLst>
                <a:path w="117" h="117" extrusionOk="0">
                  <a:moveTo>
                    <a:pt x="99" y="1"/>
                  </a:moveTo>
                  <a:lnTo>
                    <a:pt x="0" y="10"/>
                  </a:lnTo>
                  <a:lnTo>
                    <a:pt x="18" y="117"/>
                  </a:lnTo>
                  <a:lnTo>
                    <a:pt x="116" y="99"/>
                  </a:lnTo>
                  <a:lnTo>
                    <a:pt x="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4"/>
            <p:cNvSpPr/>
            <p:nvPr/>
          </p:nvSpPr>
          <p:spPr>
            <a:xfrm>
              <a:off x="7108236" y="1835121"/>
              <a:ext cx="72226" cy="67689"/>
            </a:xfrm>
            <a:custGeom>
              <a:avLst/>
              <a:gdLst/>
              <a:ahLst/>
              <a:cxnLst/>
              <a:rect l="l" t="t" r="r" b="b"/>
              <a:pathLst>
                <a:path w="732" h="686" extrusionOk="0">
                  <a:moveTo>
                    <a:pt x="363" y="0"/>
                  </a:moveTo>
                  <a:cubicBezTo>
                    <a:pt x="195" y="0"/>
                    <a:pt x="51" y="127"/>
                    <a:pt x="27" y="298"/>
                  </a:cubicBezTo>
                  <a:cubicBezTo>
                    <a:pt x="0" y="485"/>
                    <a:pt x="134" y="655"/>
                    <a:pt x="321" y="682"/>
                  </a:cubicBezTo>
                  <a:cubicBezTo>
                    <a:pt x="337" y="684"/>
                    <a:pt x="353" y="685"/>
                    <a:pt x="369" y="685"/>
                  </a:cubicBezTo>
                  <a:cubicBezTo>
                    <a:pt x="537" y="685"/>
                    <a:pt x="681" y="559"/>
                    <a:pt x="705" y="387"/>
                  </a:cubicBezTo>
                  <a:cubicBezTo>
                    <a:pt x="732" y="200"/>
                    <a:pt x="598" y="31"/>
                    <a:pt x="411" y="4"/>
                  </a:cubicBezTo>
                  <a:cubicBezTo>
                    <a:pt x="395" y="1"/>
                    <a:pt x="379" y="0"/>
                    <a:pt x="363" y="0"/>
                  </a:cubicBezTo>
                  <a:close/>
                </a:path>
              </a:pathLst>
            </a:custGeom>
            <a:solidFill>
              <a:srgbClr val="191919">
                <a:alpha val="2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a:off x="7107348" y="1832457"/>
              <a:ext cx="72226" cy="67689"/>
            </a:xfrm>
            <a:custGeom>
              <a:avLst/>
              <a:gdLst/>
              <a:ahLst/>
              <a:cxnLst/>
              <a:rect l="l" t="t" r="r" b="b"/>
              <a:pathLst>
                <a:path w="732" h="686" extrusionOk="0">
                  <a:moveTo>
                    <a:pt x="363" y="1"/>
                  </a:moveTo>
                  <a:cubicBezTo>
                    <a:pt x="194" y="1"/>
                    <a:pt x="43" y="127"/>
                    <a:pt x="27" y="298"/>
                  </a:cubicBezTo>
                  <a:cubicBezTo>
                    <a:pt x="0" y="486"/>
                    <a:pt x="125" y="655"/>
                    <a:pt x="313" y="682"/>
                  </a:cubicBezTo>
                  <a:cubicBezTo>
                    <a:pt x="329" y="684"/>
                    <a:pt x="345" y="685"/>
                    <a:pt x="360" y="685"/>
                  </a:cubicBezTo>
                  <a:cubicBezTo>
                    <a:pt x="529" y="685"/>
                    <a:pt x="681" y="559"/>
                    <a:pt x="705" y="388"/>
                  </a:cubicBezTo>
                  <a:cubicBezTo>
                    <a:pt x="732" y="200"/>
                    <a:pt x="598" y="31"/>
                    <a:pt x="411" y="4"/>
                  </a:cubicBezTo>
                  <a:cubicBezTo>
                    <a:pt x="395" y="2"/>
                    <a:pt x="379" y="1"/>
                    <a:pt x="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7140797" y="1854855"/>
              <a:ext cx="7104" cy="7992"/>
            </a:xfrm>
            <a:custGeom>
              <a:avLst/>
              <a:gdLst/>
              <a:ahLst/>
              <a:cxnLst/>
              <a:rect l="l" t="t" r="r" b="b"/>
              <a:pathLst>
                <a:path w="72" h="81" extrusionOk="0">
                  <a:moveTo>
                    <a:pt x="9" y="0"/>
                  </a:moveTo>
                  <a:lnTo>
                    <a:pt x="0" y="71"/>
                  </a:lnTo>
                  <a:lnTo>
                    <a:pt x="63" y="80"/>
                  </a:lnTo>
                  <a:lnTo>
                    <a:pt x="72" y="9"/>
                  </a:lnTo>
                  <a:lnTo>
                    <a:pt x="9" y="0"/>
                  </a:lnTo>
                  <a:close/>
                </a:path>
              </a:pathLst>
            </a:custGeom>
            <a:solidFill>
              <a:srgbClr val="ED6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7134581" y="1847751"/>
              <a:ext cx="7203" cy="7104"/>
            </a:xfrm>
            <a:custGeom>
              <a:avLst/>
              <a:gdLst/>
              <a:ahLst/>
              <a:cxnLst/>
              <a:rect l="l" t="t" r="r" b="b"/>
              <a:pathLst>
                <a:path w="73" h="72" extrusionOk="0">
                  <a:moveTo>
                    <a:pt x="10" y="1"/>
                  </a:moveTo>
                  <a:lnTo>
                    <a:pt x="1" y="63"/>
                  </a:lnTo>
                  <a:lnTo>
                    <a:pt x="63" y="72"/>
                  </a:lnTo>
                  <a:lnTo>
                    <a:pt x="72" y="10"/>
                  </a:lnTo>
                  <a:lnTo>
                    <a:pt x="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7127575" y="1846863"/>
              <a:ext cx="7992" cy="7203"/>
            </a:xfrm>
            <a:custGeom>
              <a:avLst/>
              <a:gdLst/>
              <a:ahLst/>
              <a:cxnLst/>
              <a:rect l="l" t="t" r="r" b="b"/>
              <a:pathLst>
                <a:path w="81" h="73" extrusionOk="0">
                  <a:moveTo>
                    <a:pt x="9" y="1"/>
                  </a:moveTo>
                  <a:lnTo>
                    <a:pt x="1" y="63"/>
                  </a:lnTo>
                  <a:lnTo>
                    <a:pt x="72" y="72"/>
                  </a:lnTo>
                  <a:lnTo>
                    <a:pt x="81" y="10"/>
                  </a:lnTo>
                  <a:lnTo>
                    <a:pt x="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a:off x="7131128" y="1874195"/>
              <a:ext cx="7104" cy="7104"/>
            </a:xfrm>
            <a:custGeom>
              <a:avLst/>
              <a:gdLst/>
              <a:ahLst/>
              <a:cxnLst/>
              <a:rect l="l" t="t" r="r" b="b"/>
              <a:pathLst>
                <a:path w="72" h="72" extrusionOk="0">
                  <a:moveTo>
                    <a:pt x="9" y="0"/>
                  </a:moveTo>
                  <a:lnTo>
                    <a:pt x="0" y="63"/>
                  </a:lnTo>
                  <a:lnTo>
                    <a:pt x="63" y="72"/>
                  </a:lnTo>
                  <a:lnTo>
                    <a:pt x="72" y="9"/>
                  </a:lnTo>
                  <a:lnTo>
                    <a:pt x="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a:off x="7136357" y="1881200"/>
              <a:ext cx="8091" cy="7992"/>
            </a:xfrm>
            <a:custGeom>
              <a:avLst/>
              <a:gdLst/>
              <a:ahLst/>
              <a:cxnLst/>
              <a:rect l="l" t="t" r="r" b="b"/>
              <a:pathLst>
                <a:path w="82" h="81" extrusionOk="0">
                  <a:moveTo>
                    <a:pt x="10" y="1"/>
                  </a:moveTo>
                  <a:lnTo>
                    <a:pt x="1" y="72"/>
                  </a:lnTo>
                  <a:lnTo>
                    <a:pt x="72" y="81"/>
                  </a:lnTo>
                  <a:lnTo>
                    <a:pt x="81" y="10"/>
                  </a:lnTo>
                  <a:lnTo>
                    <a:pt x="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a:off x="7124911" y="1866202"/>
              <a:ext cx="8091" cy="8091"/>
            </a:xfrm>
            <a:custGeom>
              <a:avLst/>
              <a:gdLst/>
              <a:ahLst/>
              <a:cxnLst/>
              <a:rect l="l" t="t" r="r" b="b"/>
              <a:pathLst>
                <a:path w="82" h="82" extrusionOk="0">
                  <a:moveTo>
                    <a:pt x="10" y="1"/>
                  </a:moveTo>
                  <a:lnTo>
                    <a:pt x="1" y="72"/>
                  </a:lnTo>
                  <a:lnTo>
                    <a:pt x="72" y="81"/>
                  </a:lnTo>
                  <a:lnTo>
                    <a:pt x="81" y="10"/>
                  </a:lnTo>
                  <a:lnTo>
                    <a:pt x="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7119682" y="1859197"/>
              <a:ext cx="7104" cy="7104"/>
            </a:xfrm>
            <a:custGeom>
              <a:avLst/>
              <a:gdLst/>
              <a:ahLst/>
              <a:cxnLst/>
              <a:rect l="l" t="t" r="r" b="b"/>
              <a:pathLst>
                <a:path w="72" h="72" extrusionOk="0">
                  <a:moveTo>
                    <a:pt x="9" y="1"/>
                  </a:moveTo>
                  <a:lnTo>
                    <a:pt x="0" y="63"/>
                  </a:lnTo>
                  <a:lnTo>
                    <a:pt x="63" y="72"/>
                  </a:lnTo>
                  <a:lnTo>
                    <a:pt x="72" y="10"/>
                  </a:lnTo>
                  <a:lnTo>
                    <a:pt x="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a:off x="7120570" y="1852191"/>
              <a:ext cx="7104" cy="7992"/>
            </a:xfrm>
            <a:custGeom>
              <a:avLst/>
              <a:gdLst/>
              <a:ahLst/>
              <a:cxnLst/>
              <a:rect l="l" t="t" r="r" b="b"/>
              <a:pathLst>
                <a:path w="72" h="81" extrusionOk="0">
                  <a:moveTo>
                    <a:pt x="9" y="0"/>
                  </a:moveTo>
                  <a:lnTo>
                    <a:pt x="0" y="72"/>
                  </a:lnTo>
                  <a:lnTo>
                    <a:pt x="63" y="81"/>
                  </a:lnTo>
                  <a:lnTo>
                    <a:pt x="72" y="9"/>
                  </a:lnTo>
                  <a:lnTo>
                    <a:pt x="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a:off x="7140797" y="1854855"/>
              <a:ext cx="7104" cy="7992"/>
            </a:xfrm>
            <a:custGeom>
              <a:avLst/>
              <a:gdLst/>
              <a:ahLst/>
              <a:cxnLst/>
              <a:rect l="l" t="t" r="r" b="b"/>
              <a:pathLst>
                <a:path w="72" h="81" extrusionOk="0">
                  <a:moveTo>
                    <a:pt x="9" y="0"/>
                  </a:moveTo>
                  <a:lnTo>
                    <a:pt x="0" y="71"/>
                  </a:lnTo>
                  <a:lnTo>
                    <a:pt x="63" y="80"/>
                  </a:lnTo>
                  <a:lnTo>
                    <a:pt x="72" y="9"/>
                  </a:lnTo>
                  <a:lnTo>
                    <a:pt x="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a:off x="7147803" y="1849527"/>
              <a:ext cx="7992" cy="7104"/>
            </a:xfrm>
            <a:custGeom>
              <a:avLst/>
              <a:gdLst/>
              <a:ahLst/>
              <a:cxnLst/>
              <a:rect l="l" t="t" r="r" b="b"/>
              <a:pathLst>
                <a:path w="81" h="72" extrusionOk="0">
                  <a:moveTo>
                    <a:pt x="10" y="0"/>
                  </a:moveTo>
                  <a:lnTo>
                    <a:pt x="1" y="63"/>
                  </a:lnTo>
                  <a:lnTo>
                    <a:pt x="72" y="72"/>
                  </a:lnTo>
                  <a:lnTo>
                    <a:pt x="81" y="9"/>
                  </a:lnTo>
                  <a:lnTo>
                    <a:pt x="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a:off x="7154907" y="1850415"/>
              <a:ext cx="7104" cy="7104"/>
            </a:xfrm>
            <a:custGeom>
              <a:avLst/>
              <a:gdLst/>
              <a:ahLst/>
              <a:cxnLst/>
              <a:rect l="l" t="t" r="r" b="b"/>
              <a:pathLst>
                <a:path w="72" h="72" extrusionOk="0">
                  <a:moveTo>
                    <a:pt x="9" y="0"/>
                  </a:moveTo>
                  <a:lnTo>
                    <a:pt x="0" y="63"/>
                  </a:lnTo>
                  <a:lnTo>
                    <a:pt x="63" y="72"/>
                  </a:lnTo>
                  <a:lnTo>
                    <a:pt x="71" y="9"/>
                  </a:lnTo>
                  <a:lnTo>
                    <a:pt x="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a:off x="7144349" y="1875971"/>
              <a:ext cx="7992" cy="7104"/>
            </a:xfrm>
            <a:custGeom>
              <a:avLst/>
              <a:gdLst/>
              <a:ahLst/>
              <a:cxnLst/>
              <a:rect l="l" t="t" r="r" b="b"/>
              <a:pathLst>
                <a:path w="81" h="72" extrusionOk="0">
                  <a:moveTo>
                    <a:pt x="9" y="0"/>
                  </a:moveTo>
                  <a:lnTo>
                    <a:pt x="0" y="63"/>
                  </a:lnTo>
                  <a:lnTo>
                    <a:pt x="71" y="71"/>
                  </a:lnTo>
                  <a:lnTo>
                    <a:pt x="80" y="9"/>
                  </a:lnTo>
                  <a:lnTo>
                    <a:pt x="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a:off x="7136357" y="1881200"/>
              <a:ext cx="8091" cy="7992"/>
            </a:xfrm>
            <a:custGeom>
              <a:avLst/>
              <a:gdLst/>
              <a:ahLst/>
              <a:cxnLst/>
              <a:rect l="l" t="t" r="r" b="b"/>
              <a:pathLst>
                <a:path w="82" h="81" extrusionOk="0">
                  <a:moveTo>
                    <a:pt x="19" y="1"/>
                  </a:moveTo>
                  <a:lnTo>
                    <a:pt x="1" y="72"/>
                  </a:lnTo>
                  <a:lnTo>
                    <a:pt x="72" y="81"/>
                  </a:lnTo>
                  <a:lnTo>
                    <a:pt x="81" y="10"/>
                  </a:lnTo>
                  <a:lnTo>
                    <a:pt x="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7152243" y="1869755"/>
              <a:ext cx="7104" cy="7992"/>
            </a:xfrm>
            <a:custGeom>
              <a:avLst/>
              <a:gdLst/>
              <a:ahLst/>
              <a:cxnLst/>
              <a:rect l="l" t="t" r="r" b="b"/>
              <a:pathLst>
                <a:path w="72" h="81" extrusionOk="0">
                  <a:moveTo>
                    <a:pt x="9" y="1"/>
                  </a:moveTo>
                  <a:lnTo>
                    <a:pt x="0" y="72"/>
                  </a:lnTo>
                  <a:lnTo>
                    <a:pt x="63" y="81"/>
                  </a:lnTo>
                  <a:lnTo>
                    <a:pt x="72" y="10"/>
                  </a:lnTo>
                  <a:lnTo>
                    <a:pt x="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a:off x="7159249" y="1864525"/>
              <a:ext cx="7992" cy="7104"/>
            </a:xfrm>
            <a:custGeom>
              <a:avLst/>
              <a:gdLst/>
              <a:ahLst/>
              <a:cxnLst/>
              <a:rect l="l" t="t" r="r" b="b"/>
              <a:pathLst>
                <a:path w="81" h="72" extrusionOk="0">
                  <a:moveTo>
                    <a:pt x="10" y="0"/>
                  </a:moveTo>
                  <a:lnTo>
                    <a:pt x="1" y="63"/>
                  </a:lnTo>
                  <a:lnTo>
                    <a:pt x="72" y="72"/>
                  </a:lnTo>
                  <a:lnTo>
                    <a:pt x="81" y="9"/>
                  </a:lnTo>
                  <a:lnTo>
                    <a:pt x="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4"/>
            <p:cNvSpPr/>
            <p:nvPr/>
          </p:nvSpPr>
          <p:spPr>
            <a:xfrm>
              <a:off x="7160137" y="1857421"/>
              <a:ext cx="7992" cy="8091"/>
            </a:xfrm>
            <a:custGeom>
              <a:avLst/>
              <a:gdLst/>
              <a:ahLst/>
              <a:cxnLst/>
              <a:rect l="l" t="t" r="r" b="b"/>
              <a:pathLst>
                <a:path w="81" h="82" extrusionOk="0">
                  <a:moveTo>
                    <a:pt x="10" y="1"/>
                  </a:moveTo>
                  <a:lnTo>
                    <a:pt x="1" y="72"/>
                  </a:lnTo>
                  <a:lnTo>
                    <a:pt x="72" y="81"/>
                  </a:lnTo>
                  <a:lnTo>
                    <a:pt x="81" y="10"/>
                  </a:lnTo>
                  <a:lnTo>
                    <a:pt x="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4"/>
            <p:cNvSpPr/>
            <p:nvPr/>
          </p:nvSpPr>
          <p:spPr>
            <a:xfrm>
              <a:off x="7956806" y="2794897"/>
              <a:ext cx="326598" cy="317035"/>
            </a:xfrm>
            <a:custGeom>
              <a:avLst/>
              <a:gdLst/>
              <a:ahLst/>
              <a:cxnLst/>
              <a:rect l="l" t="t" r="r" b="b"/>
              <a:pathLst>
                <a:path w="3310" h="3213" extrusionOk="0">
                  <a:moveTo>
                    <a:pt x="411" y="1"/>
                  </a:moveTo>
                  <a:cubicBezTo>
                    <a:pt x="295" y="598"/>
                    <a:pt x="152" y="1473"/>
                    <a:pt x="80" y="2151"/>
                  </a:cubicBezTo>
                  <a:cubicBezTo>
                    <a:pt x="18" y="2713"/>
                    <a:pt x="0" y="3159"/>
                    <a:pt x="98" y="3212"/>
                  </a:cubicBezTo>
                  <a:cubicBezTo>
                    <a:pt x="54" y="2829"/>
                    <a:pt x="170" y="2436"/>
                    <a:pt x="375" y="2097"/>
                  </a:cubicBezTo>
                  <a:cubicBezTo>
                    <a:pt x="393" y="2061"/>
                    <a:pt x="419" y="2026"/>
                    <a:pt x="437" y="1990"/>
                  </a:cubicBezTo>
                  <a:cubicBezTo>
                    <a:pt x="760" y="1517"/>
                    <a:pt x="1232" y="1188"/>
                    <a:pt x="1609" y="1188"/>
                  </a:cubicBezTo>
                  <a:cubicBezTo>
                    <a:pt x="1701" y="1188"/>
                    <a:pt x="1788" y="1207"/>
                    <a:pt x="1865" y="1250"/>
                  </a:cubicBezTo>
                  <a:cubicBezTo>
                    <a:pt x="1954" y="1294"/>
                    <a:pt x="2034" y="1339"/>
                    <a:pt x="2114" y="1374"/>
                  </a:cubicBezTo>
                  <a:cubicBezTo>
                    <a:pt x="2507" y="964"/>
                    <a:pt x="2917" y="527"/>
                    <a:pt x="3310" y="90"/>
                  </a:cubicBezTo>
                  <a:lnTo>
                    <a:pt x="3310" y="90"/>
                  </a:lnTo>
                  <a:cubicBezTo>
                    <a:pt x="2952" y="477"/>
                    <a:pt x="2320" y="802"/>
                    <a:pt x="1708" y="802"/>
                  </a:cubicBezTo>
                  <a:cubicBezTo>
                    <a:pt x="1207" y="802"/>
                    <a:pt x="720" y="583"/>
                    <a:pt x="411" y="1"/>
                  </a:cubicBezTo>
                  <a:close/>
                </a:path>
              </a:pathLst>
            </a:custGeom>
            <a:solidFill>
              <a:srgbClr val="FF9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4"/>
            <p:cNvSpPr/>
            <p:nvPr/>
          </p:nvSpPr>
          <p:spPr>
            <a:xfrm>
              <a:off x="7809786" y="3007040"/>
              <a:ext cx="156787" cy="135675"/>
            </a:xfrm>
            <a:custGeom>
              <a:avLst/>
              <a:gdLst/>
              <a:ahLst/>
              <a:cxnLst/>
              <a:rect l="l" t="t" r="r" b="b"/>
              <a:pathLst>
                <a:path w="1589" h="1375" extrusionOk="0">
                  <a:moveTo>
                    <a:pt x="1570" y="1"/>
                  </a:moveTo>
                  <a:cubicBezTo>
                    <a:pt x="1535" y="27"/>
                    <a:pt x="1508" y="54"/>
                    <a:pt x="1481" y="81"/>
                  </a:cubicBezTo>
                  <a:cubicBezTo>
                    <a:pt x="1338" y="215"/>
                    <a:pt x="241" y="732"/>
                    <a:pt x="0" y="1374"/>
                  </a:cubicBezTo>
                  <a:cubicBezTo>
                    <a:pt x="483" y="1158"/>
                    <a:pt x="1035" y="1097"/>
                    <a:pt x="1491" y="1097"/>
                  </a:cubicBezTo>
                  <a:cubicBezTo>
                    <a:pt x="1524" y="1097"/>
                    <a:pt x="1556" y="1097"/>
                    <a:pt x="1588" y="1098"/>
                  </a:cubicBezTo>
                  <a:cubicBezTo>
                    <a:pt x="1588" y="1089"/>
                    <a:pt x="1588" y="1080"/>
                    <a:pt x="1588" y="1062"/>
                  </a:cubicBezTo>
                  <a:cubicBezTo>
                    <a:pt x="1490" y="1009"/>
                    <a:pt x="1508" y="563"/>
                    <a:pt x="15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a:off x="7803570" y="3100384"/>
              <a:ext cx="325808" cy="634859"/>
            </a:xfrm>
            <a:custGeom>
              <a:avLst/>
              <a:gdLst/>
              <a:ahLst/>
              <a:cxnLst/>
              <a:rect l="l" t="t" r="r" b="b"/>
              <a:pathLst>
                <a:path w="3302" h="6434" extrusionOk="0">
                  <a:moveTo>
                    <a:pt x="358" y="0"/>
                  </a:moveTo>
                  <a:cubicBezTo>
                    <a:pt x="153" y="214"/>
                    <a:pt x="1" y="446"/>
                    <a:pt x="19" y="705"/>
                  </a:cubicBezTo>
                  <a:cubicBezTo>
                    <a:pt x="45" y="1463"/>
                    <a:pt x="795" y="5754"/>
                    <a:pt x="2285" y="6325"/>
                  </a:cubicBezTo>
                  <a:cubicBezTo>
                    <a:pt x="2473" y="6401"/>
                    <a:pt x="2659" y="6434"/>
                    <a:pt x="2838" y="6434"/>
                  </a:cubicBezTo>
                  <a:cubicBezTo>
                    <a:pt x="2999" y="6434"/>
                    <a:pt x="3154" y="6407"/>
                    <a:pt x="3302" y="6361"/>
                  </a:cubicBezTo>
                  <a:lnTo>
                    <a:pt x="3302" y="6361"/>
                  </a:lnTo>
                  <a:cubicBezTo>
                    <a:pt x="3302" y="6361"/>
                    <a:pt x="3279" y="6364"/>
                    <a:pt x="3237" y="6364"/>
                  </a:cubicBezTo>
                  <a:cubicBezTo>
                    <a:pt x="2981" y="6364"/>
                    <a:pt x="2026" y="6258"/>
                    <a:pt x="1526" y="4737"/>
                  </a:cubicBezTo>
                  <a:cubicBezTo>
                    <a:pt x="1178" y="3694"/>
                    <a:pt x="741" y="1401"/>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rot="-1053968" flipH="1">
              <a:off x="7112332" y="1220105"/>
              <a:ext cx="92226" cy="99041"/>
            </a:xfrm>
            <a:custGeom>
              <a:avLst/>
              <a:gdLst/>
              <a:ahLst/>
              <a:cxnLst/>
              <a:rect l="l" t="t" r="r" b="b"/>
              <a:pathLst>
                <a:path w="1098" h="1179" extrusionOk="0">
                  <a:moveTo>
                    <a:pt x="1066" y="0"/>
                  </a:moveTo>
                  <a:cubicBezTo>
                    <a:pt x="864" y="0"/>
                    <a:pt x="608" y="115"/>
                    <a:pt x="393" y="313"/>
                  </a:cubicBezTo>
                  <a:cubicBezTo>
                    <a:pt x="134" y="554"/>
                    <a:pt x="0" y="848"/>
                    <a:pt x="27" y="1071"/>
                  </a:cubicBezTo>
                  <a:cubicBezTo>
                    <a:pt x="148" y="1134"/>
                    <a:pt x="289" y="1179"/>
                    <a:pt x="427" y="1179"/>
                  </a:cubicBezTo>
                  <a:cubicBezTo>
                    <a:pt x="584" y="1179"/>
                    <a:pt x="738" y="1121"/>
                    <a:pt x="856" y="964"/>
                  </a:cubicBezTo>
                  <a:cubicBezTo>
                    <a:pt x="981" y="795"/>
                    <a:pt x="1097" y="358"/>
                    <a:pt x="1088" y="1"/>
                  </a:cubicBezTo>
                  <a:cubicBezTo>
                    <a:pt x="1081" y="0"/>
                    <a:pt x="1074"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rot="-911915" flipH="1">
              <a:off x="7113312" y="1168223"/>
              <a:ext cx="106503" cy="115760"/>
            </a:xfrm>
            <a:custGeom>
              <a:avLst/>
              <a:gdLst/>
              <a:ahLst/>
              <a:cxnLst/>
              <a:rect l="l" t="t" r="r" b="b"/>
              <a:pathLst>
                <a:path w="1268" h="1378" extrusionOk="0">
                  <a:moveTo>
                    <a:pt x="1103" y="0"/>
                  </a:moveTo>
                  <a:cubicBezTo>
                    <a:pt x="672" y="0"/>
                    <a:pt x="9" y="1195"/>
                    <a:pt x="1" y="1333"/>
                  </a:cubicBezTo>
                  <a:cubicBezTo>
                    <a:pt x="1" y="1342"/>
                    <a:pt x="1" y="1360"/>
                    <a:pt x="10" y="1378"/>
                  </a:cubicBezTo>
                  <a:cubicBezTo>
                    <a:pt x="81" y="1360"/>
                    <a:pt x="144" y="1315"/>
                    <a:pt x="170" y="1244"/>
                  </a:cubicBezTo>
                  <a:cubicBezTo>
                    <a:pt x="242" y="1074"/>
                    <a:pt x="349" y="851"/>
                    <a:pt x="527" y="646"/>
                  </a:cubicBezTo>
                  <a:cubicBezTo>
                    <a:pt x="750" y="405"/>
                    <a:pt x="1000" y="289"/>
                    <a:pt x="1143" y="236"/>
                  </a:cubicBezTo>
                  <a:cubicBezTo>
                    <a:pt x="1214" y="209"/>
                    <a:pt x="1259" y="147"/>
                    <a:pt x="1268" y="75"/>
                  </a:cubicBezTo>
                  <a:cubicBezTo>
                    <a:pt x="1232" y="39"/>
                    <a:pt x="1196" y="22"/>
                    <a:pt x="1143" y="4"/>
                  </a:cubicBezTo>
                  <a:cubicBezTo>
                    <a:pt x="1130" y="1"/>
                    <a:pt x="1116" y="0"/>
                    <a:pt x="1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34"/>
          <p:cNvGrpSpPr/>
          <p:nvPr/>
        </p:nvGrpSpPr>
        <p:grpSpPr>
          <a:xfrm>
            <a:off x="1180550" y="1298725"/>
            <a:ext cx="431675" cy="145800"/>
            <a:chOff x="1059975" y="1389000"/>
            <a:chExt cx="431675" cy="145800"/>
          </a:xfrm>
        </p:grpSpPr>
        <p:sp>
          <p:nvSpPr>
            <p:cNvPr id="712" name="Google Shape;712;p34"/>
            <p:cNvSpPr/>
            <p:nvPr/>
          </p:nvSpPr>
          <p:spPr>
            <a:xfrm>
              <a:off x="1059975"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a:off x="1138750"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a:off x="1217525"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a:off x="1296300"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a:off x="1375075"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a:off x="1453850" y="1389000"/>
              <a:ext cx="37800" cy="1458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34"/>
          <p:cNvSpPr/>
          <p:nvPr/>
        </p:nvSpPr>
        <p:spPr>
          <a:xfrm rot="-5400000">
            <a:off x="-334050" y="2350350"/>
            <a:ext cx="1485600" cy="442800"/>
          </a:xfrm>
          <a:prstGeom prst="homePlat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rot="5400000">
            <a:off x="14240" y="2598593"/>
            <a:ext cx="926020" cy="154349"/>
          </a:xfrm>
          <a:prstGeom prst="rect">
            <a:avLst/>
          </a:prstGeom>
        </p:spPr>
        <p:txBody>
          <a:bodyPr>
            <a:prstTxWarp prst="textPlain">
              <a:avLst/>
            </a:prstTxWarp>
          </a:bodyPr>
          <a:lstStyle/>
          <a:p>
            <a:pPr lvl="0" algn="ctr"/>
            <a:r>
              <a:rPr b="1" i="1" dirty="0">
                <a:ln>
                  <a:noFill/>
                </a:ln>
                <a:solidFill>
                  <a:schemeClr val="dk1"/>
                </a:solidFill>
                <a:latin typeface="Zen Dots"/>
              </a:rPr>
              <a:t>CYBER</a:t>
            </a:r>
          </a:p>
        </p:txBody>
      </p:sp>
      <p:sp>
        <p:nvSpPr>
          <p:cNvPr id="720" name="Google Shape;720;p34"/>
          <p:cNvSpPr/>
          <p:nvPr/>
        </p:nvSpPr>
        <p:spPr>
          <a:xfrm rot="5400000">
            <a:off x="-153166" y="2631517"/>
            <a:ext cx="920972" cy="88500"/>
          </a:xfrm>
          <a:prstGeom prst="rect">
            <a:avLst/>
          </a:prstGeom>
        </p:spPr>
        <p:txBody>
          <a:bodyPr>
            <a:prstTxWarp prst="textPlain">
              <a:avLst/>
            </a:prstTxWarp>
          </a:bodyPr>
          <a:lstStyle/>
          <a:p>
            <a:pPr lvl="0" algn="ctr"/>
            <a:r>
              <a:rPr b="1" i="0" dirty="0">
                <a:ln>
                  <a:noFill/>
                </a:ln>
                <a:solidFill>
                  <a:schemeClr val="dk1"/>
                </a:solidFill>
                <a:latin typeface="Zen Dots"/>
              </a:rPr>
              <a:t>FUTURISTIC</a:t>
            </a:r>
          </a:p>
        </p:txBody>
      </p:sp>
    </p:spTree>
    <p:extLst>
      <p:ext uri="{BB962C8B-B14F-4D97-AF65-F5344CB8AC3E}">
        <p14:creationId xmlns:p14="http://schemas.microsoft.com/office/powerpoint/2010/main" val="3929258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5">
          <a:extLst>
            <a:ext uri="{FF2B5EF4-FFF2-40B4-BE49-F238E27FC236}">
              <a16:creationId xmlns:a16="http://schemas.microsoft.com/office/drawing/2014/main" id="{8A12773E-BAF9-28BC-0B49-EBDC27B6971C}"/>
            </a:ext>
          </a:extLst>
        </p:cNvPr>
        <p:cNvGrpSpPr/>
        <p:nvPr/>
      </p:nvGrpSpPr>
      <p:grpSpPr>
        <a:xfrm>
          <a:off x="0" y="0"/>
          <a:ext cx="0" cy="0"/>
          <a:chOff x="0" y="0"/>
          <a:chExt cx="0" cy="0"/>
        </a:xfrm>
      </p:grpSpPr>
      <p:sp>
        <p:nvSpPr>
          <p:cNvPr id="396" name="Google Shape;396;p33">
            <a:extLst>
              <a:ext uri="{FF2B5EF4-FFF2-40B4-BE49-F238E27FC236}">
                <a16:creationId xmlns:a16="http://schemas.microsoft.com/office/drawing/2014/main" id="{450FEF8F-A708-F60F-C610-3FDF21E4681F}"/>
              </a:ext>
            </a:extLst>
          </p:cNvPr>
          <p:cNvSpPr/>
          <p:nvPr/>
        </p:nvSpPr>
        <p:spPr>
          <a:xfrm>
            <a:off x="1339813" y="1228150"/>
            <a:ext cx="636115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a:extLst>
              <a:ext uri="{FF2B5EF4-FFF2-40B4-BE49-F238E27FC236}">
                <a16:creationId xmlns:a16="http://schemas.microsoft.com/office/drawing/2014/main" id="{9D1C1C7C-6736-D905-E043-8A0EBE2EE57A}"/>
              </a:ext>
            </a:extLst>
          </p:cNvPr>
          <p:cNvSpPr txBox="1">
            <a:spLocks noGrp="1"/>
          </p:cNvSpPr>
          <p:nvPr>
            <p:ph type="title" idx="2"/>
          </p:nvPr>
        </p:nvSpPr>
        <p:spPr>
          <a:xfrm>
            <a:off x="1814447" y="1872250"/>
            <a:ext cx="5507897"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https://www.hackthebox.com/blog/best-programming-languages-for-cybersecurity#mcetoc_1h7fbh19911k</a:t>
            </a:r>
            <a:endParaRPr sz="2000" dirty="0"/>
          </a:p>
        </p:txBody>
      </p:sp>
      <p:grpSp>
        <p:nvGrpSpPr>
          <p:cNvPr id="400" name="Google Shape;400;p33">
            <a:extLst>
              <a:ext uri="{FF2B5EF4-FFF2-40B4-BE49-F238E27FC236}">
                <a16:creationId xmlns:a16="http://schemas.microsoft.com/office/drawing/2014/main" id="{215B6393-D409-02AA-9CCD-31BDC90B92A3}"/>
              </a:ext>
            </a:extLst>
          </p:cNvPr>
          <p:cNvGrpSpPr/>
          <p:nvPr/>
        </p:nvGrpSpPr>
        <p:grpSpPr>
          <a:xfrm rot="10800000">
            <a:off x="8057882" y="382596"/>
            <a:ext cx="288601" cy="1096693"/>
            <a:chOff x="1006700" y="2603975"/>
            <a:chExt cx="55450" cy="210700"/>
          </a:xfrm>
        </p:grpSpPr>
        <p:sp>
          <p:nvSpPr>
            <p:cNvPr id="401" name="Google Shape;401;p33">
              <a:extLst>
                <a:ext uri="{FF2B5EF4-FFF2-40B4-BE49-F238E27FC236}">
                  <a16:creationId xmlns:a16="http://schemas.microsoft.com/office/drawing/2014/main" id="{811E6927-ED2D-8293-FB6A-9E2DDD1E7F13}"/>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a:extLst>
                <a:ext uri="{FF2B5EF4-FFF2-40B4-BE49-F238E27FC236}">
                  <a16:creationId xmlns:a16="http://schemas.microsoft.com/office/drawing/2014/main" id="{7174A176-2143-52E6-BDE9-00A1A1C7C69E}"/>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a:extLst>
                <a:ext uri="{FF2B5EF4-FFF2-40B4-BE49-F238E27FC236}">
                  <a16:creationId xmlns:a16="http://schemas.microsoft.com/office/drawing/2014/main" id="{B93974FD-FA80-B586-A6F1-6601B0DF7179}"/>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a:extLst>
                <a:ext uri="{FF2B5EF4-FFF2-40B4-BE49-F238E27FC236}">
                  <a16:creationId xmlns:a16="http://schemas.microsoft.com/office/drawing/2014/main" id="{5DD0A35A-F6DC-201D-6ED7-2727F34F3A55}"/>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a:extLst>
                <a:ext uri="{FF2B5EF4-FFF2-40B4-BE49-F238E27FC236}">
                  <a16:creationId xmlns:a16="http://schemas.microsoft.com/office/drawing/2014/main" id="{629FF50A-0F14-0F81-32E1-A3E73F663E11}"/>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a:extLst>
                <a:ext uri="{FF2B5EF4-FFF2-40B4-BE49-F238E27FC236}">
                  <a16:creationId xmlns:a16="http://schemas.microsoft.com/office/drawing/2014/main" id="{1EDFB902-C204-BA7E-81E6-765B7C7007B3}"/>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a:extLst>
              <a:ext uri="{FF2B5EF4-FFF2-40B4-BE49-F238E27FC236}">
                <a16:creationId xmlns:a16="http://schemas.microsoft.com/office/drawing/2014/main" id="{CBA203FF-EF98-817B-690C-EDF71CB4596F}"/>
              </a:ext>
            </a:extLst>
          </p:cNvPr>
          <p:cNvGrpSpPr/>
          <p:nvPr/>
        </p:nvGrpSpPr>
        <p:grpSpPr>
          <a:xfrm>
            <a:off x="558602" y="508321"/>
            <a:ext cx="781224" cy="726909"/>
            <a:chOff x="827350" y="3629733"/>
            <a:chExt cx="1431600" cy="1332067"/>
          </a:xfrm>
        </p:grpSpPr>
        <p:sp>
          <p:nvSpPr>
            <p:cNvPr id="408" name="Google Shape;408;p33">
              <a:extLst>
                <a:ext uri="{FF2B5EF4-FFF2-40B4-BE49-F238E27FC236}">
                  <a16:creationId xmlns:a16="http://schemas.microsoft.com/office/drawing/2014/main" id="{AFCAA6E6-D629-A7B1-2757-33B897C07245}"/>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a:extLst>
                <a:ext uri="{FF2B5EF4-FFF2-40B4-BE49-F238E27FC236}">
                  <a16:creationId xmlns:a16="http://schemas.microsoft.com/office/drawing/2014/main" id="{913DD23A-9DC5-3740-7C3C-DEBE83E515E8}"/>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a:extLst>
                <a:ext uri="{FF2B5EF4-FFF2-40B4-BE49-F238E27FC236}">
                  <a16:creationId xmlns:a16="http://schemas.microsoft.com/office/drawing/2014/main" id="{39D12141-1B99-C637-4C92-659F9E5D7CAE}"/>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a:extLst>
              <a:ext uri="{FF2B5EF4-FFF2-40B4-BE49-F238E27FC236}">
                <a16:creationId xmlns:a16="http://schemas.microsoft.com/office/drawing/2014/main" id="{472730D2-CA9E-1D0B-FED2-2A9EEFAD897E}"/>
              </a:ext>
            </a:extLst>
          </p:cNvPr>
          <p:cNvGrpSpPr/>
          <p:nvPr/>
        </p:nvGrpSpPr>
        <p:grpSpPr>
          <a:xfrm>
            <a:off x="1387564" y="321673"/>
            <a:ext cx="356325" cy="331552"/>
            <a:chOff x="827350" y="3629733"/>
            <a:chExt cx="1431600" cy="1332067"/>
          </a:xfrm>
        </p:grpSpPr>
        <p:sp>
          <p:nvSpPr>
            <p:cNvPr id="412" name="Google Shape;412;p33">
              <a:extLst>
                <a:ext uri="{FF2B5EF4-FFF2-40B4-BE49-F238E27FC236}">
                  <a16:creationId xmlns:a16="http://schemas.microsoft.com/office/drawing/2014/main" id="{2CA9818C-F801-7CB3-EE03-A63A36CDA283}"/>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a:extLst>
                <a:ext uri="{FF2B5EF4-FFF2-40B4-BE49-F238E27FC236}">
                  <a16:creationId xmlns:a16="http://schemas.microsoft.com/office/drawing/2014/main" id="{1780EEC9-02FC-9F44-604A-D51414C80415}"/>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a:extLst>
                <a:ext uri="{FF2B5EF4-FFF2-40B4-BE49-F238E27FC236}">
                  <a16:creationId xmlns:a16="http://schemas.microsoft.com/office/drawing/2014/main" id="{F7EE6DE7-BEA6-CD04-8F7B-7AC6FD723605}"/>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a:extLst>
              <a:ext uri="{FF2B5EF4-FFF2-40B4-BE49-F238E27FC236}">
                <a16:creationId xmlns:a16="http://schemas.microsoft.com/office/drawing/2014/main" id="{3FB37C28-564D-FBC5-B19B-FD7C25B15C7A}"/>
              </a:ext>
            </a:extLst>
          </p:cNvPr>
          <p:cNvGrpSpPr/>
          <p:nvPr/>
        </p:nvGrpSpPr>
        <p:grpSpPr>
          <a:xfrm>
            <a:off x="7535601" y="3848738"/>
            <a:ext cx="895180" cy="832942"/>
            <a:chOff x="827350" y="3629733"/>
            <a:chExt cx="1431600" cy="1332067"/>
          </a:xfrm>
        </p:grpSpPr>
        <p:sp>
          <p:nvSpPr>
            <p:cNvPr id="416" name="Google Shape;416;p33">
              <a:extLst>
                <a:ext uri="{FF2B5EF4-FFF2-40B4-BE49-F238E27FC236}">
                  <a16:creationId xmlns:a16="http://schemas.microsoft.com/office/drawing/2014/main" id="{8394FCD4-2DBE-F5B2-A599-BBD425CEC92F}"/>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a:extLst>
                <a:ext uri="{FF2B5EF4-FFF2-40B4-BE49-F238E27FC236}">
                  <a16:creationId xmlns:a16="http://schemas.microsoft.com/office/drawing/2014/main" id="{95D8C1CB-702C-9292-F3CE-97C4E6396959}"/>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a:extLst>
                <a:ext uri="{FF2B5EF4-FFF2-40B4-BE49-F238E27FC236}">
                  <a16:creationId xmlns:a16="http://schemas.microsoft.com/office/drawing/2014/main" id="{EE0365AD-4C09-CA06-06C7-7A1B257C55D6}"/>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a:extLst>
              <a:ext uri="{FF2B5EF4-FFF2-40B4-BE49-F238E27FC236}">
                <a16:creationId xmlns:a16="http://schemas.microsoft.com/office/drawing/2014/main" id="{B4E5D107-D198-9072-E68D-BB10D0C350B4}"/>
              </a:ext>
            </a:extLst>
          </p:cNvPr>
          <p:cNvGrpSpPr/>
          <p:nvPr/>
        </p:nvGrpSpPr>
        <p:grpSpPr>
          <a:xfrm>
            <a:off x="7902683" y="2980240"/>
            <a:ext cx="598982" cy="557337"/>
            <a:chOff x="827350" y="3629733"/>
            <a:chExt cx="1431600" cy="1332067"/>
          </a:xfrm>
        </p:grpSpPr>
        <p:sp>
          <p:nvSpPr>
            <p:cNvPr id="420" name="Google Shape;420;p33">
              <a:extLst>
                <a:ext uri="{FF2B5EF4-FFF2-40B4-BE49-F238E27FC236}">
                  <a16:creationId xmlns:a16="http://schemas.microsoft.com/office/drawing/2014/main" id="{F594D554-DEB5-7B91-C1CE-20859E71E770}"/>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a:extLst>
                <a:ext uri="{FF2B5EF4-FFF2-40B4-BE49-F238E27FC236}">
                  <a16:creationId xmlns:a16="http://schemas.microsoft.com/office/drawing/2014/main" id="{5D25C6B4-D339-D3BD-BDD3-FB7BDFF42973}"/>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a:extLst>
                <a:ext uri="{FF2B5EF4-FFF2-40B4-BE49-F238E27FC236}">
                  <a16:creationId xmlns:a16="http://schemas.microsoft.com/office/drawing/2014/main" id="{CC53162B-DFFC-2518-D4F9-54CA40A65282}"/>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a:extLst>
              <a:ext uri="{FF2B5EF4-FFF2-40B4-BE49-F238E27FC236}">
                <a16:creationId xmlns:a16="http://schemas.microsoft.com/office/drawing/2014/main" id="{FCC53245-EC49-32F1-6629-F43A42B1ACDD}"/>
              </a:ext>
            </a:extLst>
          </p:cNvPr>
          <p:cNvGrpSpPr/>
          <p:nvPr/>
        </p:nvGrpSpPr>
        <p:grpSpPr>
          <a:xfrm>
            <a:off x="6634531" y="4239131"/>
            <a:ext cx="464268" cy="431989"/>
            <a:chOff x="827350" y="3629733"/>
            <a:chExt cx="1431600" cy="1332067"/>
          </a:xfrm>
        </p:grpSpPr>
        <p:sp>
          <p:nvSpPr>
            <p:cNvPr id="424" name="Google Shape;424;p33">
              <a:extLst>
                <a:ext uri="{FF2B5EF4-FFF2-40B4-BE49-F238E27FC236}">
                  <a16:creationId xmlns:a16="http://schemas.microsoft.com/office/drawing/2014/main" id="{D5DCB068-6674-96C0-00F0-FC432699E926}"/>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a:extLst>
                <a:ext uri="{FF2B5EF4-FFF2-40B4-BE49-F238E27FC236}">
                  <a16:creationId xmlns:a16="http://schemas.microsoft.com/office/drawing/2014/main" id="{D86E10AB-8B0E-73E6-5088-4C2DF7E99560}"/>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a:extLst>
                <a:ext uri="{FF2B5EF4-FFF2-40B4-BE49-F238E27FC236}">
                  <a16:creationId xmlns:a16="http://schemas.microsoft.com/office/drawing/2014/main" id="{9CF3CB2F-19FD-F1C7-8C04-B53FAA05F931}"/>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a:extLst>
              <a:ext uri="{FF2B5EF4-FFF2-40B4-BE49-F238E27FC236}">
                <a16:creationId xmlns:a16="http://schemas.microsoft.com/office/drawing/2014/main" id="{A8F0A969-0E09-E9AA-E607-90EB6CC2F896}"/>
              </a:ext>
            </a:extLst>
          </p:cNvPr>
          <p:cNvGrpSpPr/>
          <p:nvPr/>
        </p:nvGrpSpPr>
        <p:grpSpPr>
          <a:xfrm rot="5400000">
            <a:off x="962657" y="3906771"/>
            <a:ext cx="288601" cy="1096693"/>
            <a:chOff x="1006700" y="2603975"/>
            <a:chExt cx="55450" cy="210700"/>
          </a:xfrm>
        </p:grpSpPr>
        <p:sp>
          <p:nvSpPr>
            <p:cNvPr id="428" name="Google Shape;428;p33">
              <a:extLst>
                <a:ext uri="{FF2B5EF4-FFF2-40B4-BE49-F238E27FC236}">
                  <a16:creationId xmlns:a16="http://schemas.microsoft.com/office/drawing/2014/main" id="{2374D8FA-70E0-F356-869D-83A17928D4F1}"/>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a:extLst>
                <a:ext uri="{FF2B5EF4-FFF2-40B4-BE49-F238E27FC236}">
                  <a16:creationId xmlns:a16="http://schemas.microsoft.com/office/drawing/2014/main" id="{43154CEA-8EBA-5959-5A54-22F737C156BF}"/>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a:extLst>
                <a:ext uri="{FF2B5EF4-FFF2-40B4-BE49-F238E27FC236}">
                  <a16:creationId xmlns:a16="http://schemas.microsoft.com/office/drawing/2014/main" id="{0D1A74ED-6D7B-1AB6-0024-E3370737D795}"/>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a:extLst>
                <a:ext uri="{FF2B5EF4-FFF2-40B4-BE49-F238E27FC236}">
                  <a16:creationId xmlns:a16="http://schemas.microsoft.com/office/drawing/2014/main" id="{AD0E025E-CD5E-1D30-A7FB-B32FDDDA31DE}"/>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a:extLst>
                <a:ext uri="{FF2B5EF4-FFF2-40B4-BE49-F238E27FC236}">
                  <a16:creationId xmlns:a16="http://schemas.microsoft.com/office/drawing/2014/main" id="{199A2F6D-C1C3-8377-9B8E-8CD0E2DBB11D}"/>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a:extLst>
                <a:ext uri="{FF2B5EF4-FFF2-40B4-BE49-F238E27FC236}">
                  <a16:creationId xmlns:a16="http://schemas.microsoft.com/office/drawing/2014/main" id="{7036820A-D760-9DCE-A38C-F268EC08EC90}"/>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18363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Python</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D9169022-C09D-4679-083E-5CAFC65432BC}"/>
              </a:ext>
            </a:extLst>
          </p:cNvPr>
          <p:cNvSpPr txBox="1"/>
          <p:nvPr/>
        </p:nvSpPr>
        <p:spPr>
          <a:xfrm>
            <a:off x="1047766" y="1451041"/>
            <a:ext cx="7185079" cy="1169551"/>
          </a:xfrm>
          <a:prstGeom prst="rect">
            <a:avLst/>
          </a:prstGeom>
          <a:noFill/>
        </p:spPr>
        <p:txBody>
          <a:bodyPr wrap="square" rtlCol="0">
            <a:spAutoFit/>
          </a:bodyPr>
          <a:lstStyle/>
          <a:p>
            <a:r>
              <a:rPr lang="en-US" dirty="0">
                <a:solidFill>
                  <a:schemeClr val="bg1"/>
                </a:solidFill>
              </a:rPr>
              <a:t>Programming involves a lot of design decisions</a:t>
            </a:r>
          </a:p>
          <a:p>
            <a:endParaRPr lang="en-US" dirty="0">
              <a:solidFill>
                <a:schemeClr val="bg1"/>
              </a:solidFill>
            </a:endParaRPr>
          </a:p>
          <a:p>
            <a:r>
              <a:rPr lang="en-US" dirty="0">
                <a:solidFill>
                  <a:schemeClr val="bg1"/>
                </a:solidFill>
              </a:rPr>
              <a:t>In Python, it's good practice to start with a comment. </a:t>
            </a:r>
          </a:p>
          <a:p>
            <a:endParaRPr lang="en-US" dirty="0">
              <a:solidFill>
                <a:schemeClr val="bg1"/>
              </a:solidFill>
            </a:endParaRPr>
          </a:p>
          <a:p>
            <a:r>
              <a:rPr lang="en-US" dirty="0">
                <a:solidFill>
                  <a:schemeClr val="bg1"/>
                </a:solidFill>
              </a:rPr>
              <a:t>A comment is a note programmers make about the intention behind their code. </a:t>
            </a:r>
            <a:endParaRPr lang="en-NG" dirty="0">
              <a:solidFill>
                <a:schemeClr val="bg1"/>
              </a:solidFill>
            </a:endParaRPr>
          </a:p>
        </p:txBody>
      </p:sp>
      <p:pic>
        <p:nvPicPr>
          <p:cNvPr id="4" name="Picture 3">
            <a:extLst>
              <a:ext uri="{FF2B5EF4-FFF2-40B4-BE49-F238E27FC236}">
                <a16:creationId xmlns:a16="http://schemas.microsoft.com/office/drawing/2014/main" id="{D91075DE-894A-BD48-1D48-1EDF797CFA83}"/>
              </a:ext>
            </a:extLst>
          </p:cNvPr>
          <p:cNvPicPr>
            <a:picLocks noChangeAspect="1"/>
          </p:cNvPicPr>
          <p:nvPr/>
        </p:nvPicPr>
        <p:blipFill>
          <a:blip r:embed="rId3"/>
          <a:stretch>
            <a:fillRect/>
          </a:stretch>
        </p:blipFill>
        <p:spPr>
          <a:xfrm>
            <a:off x="1163186" y="3038592"/>
            <a:ext cx="7069659" cy="800663"/>
          </a:xfrm>
          <a:prstGeom prst="rect">
            <a:avLst/>
          </a:prstGeom>
        </p:spPr>
      </p:pic>
    </p:spTree>
    <p:extLst>
      <p:ext uri="{BB962C8B-B14F-4D97-AF65-F5344CB8AC3E}">
        <p14:creationId xmlns:p14="http://schemas.microsoft.com/office/powerpoint/2010/main" val="1860577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Python</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5AA389B9-B578-2A18-9638-30B14175D468}"/>
              </a:ext>
            </a:extLst>
          </p:cNvPr>
          <p:cNvPicPr>
            <a:picLocks noChangeAspect="1"/>
          </p:cNvPicPr>
          <p:nvPr/>
        </p:nvPicPr>
        <p:blipFill>
          <a:blip r:embed="rId3"/>
          <a:stretch>
            <a:fillRect/>
          </a:stretch>
        </p:blipFill>
        <p:spPr>
          <a:xfrm>
            <a:off x="439448" y="2427739"/>
            <a:ext cx="8502700" cy="1976497"/>
          </a:xfrm>
          <a:prstGeom prst="rect">
            <a:avLst/>
          </a:prstGeom>
        </p:spPr>
      </p:pic>
      <p:sp>
        <p:nvSpPr>
          <p:cNvPr id="6" name="TextBox 5">
            <a:extLst>
              <a:ext uri="{FF2B5EF4-FFF2-40B4-BE49-F238E27FC236}">
                <a16:creationId xmlns:a16="http://schemas.microsoft.com/office/drawing/2014/main" id="{089E1CBE-A970-974F-30BC-18C32BE0EFDA}"/>
              </a:ext>
            </a:extLst>
          </p:cNvPr>
          <p:cNvSpPr txBox="1"/>
          <p:nvPr/>
        </p:nvSpPr>
        <p:spPr>
          <a:xfrm>
            <a:off x="914518" y="1451041"/>
            <a:ext cx="7357080" cy="307777"/>
          </a:xfrm>
          <a:prstGeom prst="rect">
            <a:avLst/>
          </a:prstGeom>
          <a:noFill/>
        </p:spPr>
        <p:txBody>
          <a:bodyPr wrap="square" rtlCol="0">
            <a:spAutoFit/>
          </a:bodyPr>
          <a:lstStyle/>
          <a:p>
            <a:r>
              <a:rPr lang="en-US" b="0" i="0" dirty="0">
                <a:solidFill>
                  <a:schemeClr val="bg1"/>
                </a:solidFill>
                <a:effectLst/>
                <a:latin typeface="Source Sans Pro" panose="020B0503030403020204" pitchFamily="34" charset="0"/>
              </a:rPr>
              <a:t>A </a:t>
            </a:r>
            <a:r>
              <a:rPr lang="en-US" b="1" i="0" dirty="0">
                <a:solidFill>
                  <a:schemeClr val="bg1"/>
                </a:solidFill>
                <a:effectLst/>
                <a:latin typeface="unset"/>
              </a:rPr>
              <a:t>data type</a:t>
            </a:r>
            <a:r>
              <a:rPr lang="en-US" b="0" i="0" dirty="0">
                <a:solidFill>
                  <a:schemeClr val="bg1"/>
                </a:solidFill>
                <a:effectLst/>
                <a:latin typeface="Source Sans Pro" panose="020B0503030403020204" pitchFamily="34" charset="0"/>
              </a:rPr>
              <a:t> is a category for a particular type of data item</a:t>
            </a:r>
          </a:p>
        </p:txBody>
      </p:sp>
    </p:spTree>
    <p:extLst>
      <p:ext uri="{BB962C8B-B14F-4D97-AF65-F5344CB8AC3E}">
        <p14:creationId xmlns:p14="http://schemas.microsoft.com/office/powerpoint/2010/main" val="1650581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Conditionals</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089E1CBE-A970-974F-30BC-18C32BE0EFDA}"/>
              </a:ext>
            </a:extLst>
          </p:cNvPr>
          <p:cNvSpPr txBox="1"/>
          <p:nvPr/>
        </p:nvSpPr>
        <p:spPr>
          <a:xfrm>
            <a:off x="914518" y="1370586"/>
            <a:ext cx="7357080" cy="954107"/>
          </a:xfrm>
          <a:prstGeom prst="rect">
            <a:avLst/>
          </a:prstGeom>
          <a:noFill/>
        </p:spPr>
        <p:txBody>
          <a:bodyPr wrap="square" rtlCol="0">
            <a:spAutoFit/>
          </a:bodyPr>
          <a:lstStyle/>
          <a:p>
            <a:r>
              <a:rPr lang="en-US" b="0" i="0" dirty="0">
                <a:solidFill>
                  <a:schemeClr val="bg1"/>
                </a:solidFill>
                <a:effectLst/>
                <a:latin typeface="Source Sans Pro" panose="020B0503030403020204" pitchFamily="34" charset="0"/>
              </a:rPr>
              <a:t>A conditional statement is that  which checks code to determine whether it meets a specific set of conditions. </a:t>
            </a:r>
          </a:p>
          <a:p>
            <a:r>
              <a:rPr lang="en-US" b="0" i="0" dirty="0">
                <a:solidFill>
                  <a:schemeClr val="bg1"/>
                </a:solidFill>
                <a:effectLst/>
                <a:latin typeface="Source Sans Pro" panose="020B0503030403020204" pitchFamily="34" charset="0"/>
              </a:rPr>
              <a:t>When a condition is met, it evaluates to a </a:t>
            </a:r>
            <a:r>
              <a:rPr lang="en-US" b="1" i="0" dirty="0">
                <a:solidFill>
                  <a:schemeClr val="bg1"/>
                </a:solidFill>
                <a:effectLst/>
                <a:latin typeface="Source Sans Pro" panose="020B0503030403020204" pitchFamily="34" charset="0"/>
              </a:rPr>
              <a:t>Boolean</a:t>
            </a:r>
            <a:r>
              <a:rPr lang="en-US" b="0" i="0" dirty="0">
                <a:solidFill>
                  <a:schemeClr val="bg1"/>
                </a:solidFill>
                <a:effectLst/>
                <a:latin typeface="Source Sans Pro" panose="020B0503030403020204" pitchFamily="34" charset="0"/>
              </a:rPr>
              <a:t> value of </a:t>
            </a:r>
            <a:r>
              <a:rPr lang="en-US" b="1" i="0" dirty="0">
                <a:solidFill>
                  <a:srgbClr val="00B050"/>
                </a:solidFill>
                <a:effectLst/>
                <a:latin typeface="Source Sans Pro" panose="020B0503030403020204" pitchFamily="34" charset="0"/>
              </a:rPr>
              <a:t>True</a:t>
            </a:r>
            <a:r>
              <a:rPr lang="en-US" dirty="0">
                <a:solidFill>
                  <a:schemeClr val="bg1"/>
                </a:solidFill>
                <a:latin typeface="Source Sans Pro" panose="020B0503030403020204" pitchFamily="34" charset="0"/>
              </a:rPr>
              <a:t>.</a:t>
            </a:r>
            <a:endParaRPr lang="en-US" b="0" i="0" dirty="0">
              <a:solidFill>
                <a:schemeClr val="bg1"/>
              </a:solidFill>
              <a:effectLst/>
              <a:latin typeface="Source Sans Pro" panose="020B0503030403020204" pitchFamily="34" charset="0"/>
            </a:endParaRPr>
          </a:p>
          <a:p>
            <a:r>
              <a:rPr lang="en-US" b="0" i="0" dirty="0">
                <a:solidFill>
                  <a:schemeClr val="bg1"/>
                </a:solidFill>
                <a:effectLst/>
                <a:latin typeface="Source Sans Pro" panose="020B0503030403020204" pitchFamily="34" charset="0"/>
              </a:rPr>
              <a:t>When the condition isn’t met, it evaluates a </a:t>
            </a:r>
            <a:r>
              <a:rPr lang="en-US" b="1" i="0" dirty="0">
                <a:solidFill>
                  <a:schemeClr val="bg1"/>
                </a:solidFill>
                <a:effectLst/>
                <a:latin typeface="Source Sans Pro" panose="020B0503030403020204" pitchFamily="34" charset="0"/>
              </a:rPr>
              <a:t>Boolean</a:t>
            </a:r>
            <a:r>
              <a:rPr lang="en-US" b="0" i="0" dirty="0">
                <a:solidFill>
                  <a:schemeClr val="bg1"/>
                </a:solidFill>
                <a:effectLst/>
                <a:latin typeface="Source Sans Pro" panose="020B0503030403020204" pitchFamily="34" charset="0"/>
              </a:rPr>
              <a:t> value of </a:t>
            </a:r>
            <a:r>
              <a:rPr lang="en-US" b="1" i="0" dirty="0">
                <a:solidFill>
                  <a:srgbClr val="FF0000"/>
                </a:solidFill>
                <a:effectLst/>
                <a:latin typeface="Source Sans Pro" panose="020B0503030403020204" pitchFamily="34" charset="0"/>
              </a:rPr>
              <a:t>False</a:t>
            </a:r>
            <a:r>
              <a:rPr lang="en-US" b="0" i="0" dirty="0">
                <a:solidFill>
                  <a:schemeClr val="bg1"/>
                </a:solidFill>
                <a:effectLst/>
                <a:latin typeface="Source Sans Pro" panose="020B0503030403020204" pitchFamily="34" charset="0"/>
              </a:rPr>
              <a:t>. </a:t>
            </a:r>
            <a:endParaRPr lang="en-US" dirty="0">
              <a:solidFill>
                <a:schemeClr val="bg1"/>
              </a:solidFill>
              <a:latin typeface="Source Sans Pro" panose="020B0503030403020204" pitchFamily="34" charset="0"/>
            </a:endParaRPr>
          </a:p>
        </p:txBody>
      </p:sp>
      <p:pic>
        <p:nvPicPr>
          <p:cNvPr id="3" name="Picture 2">
            <a:extLst>
              <a:ext uri="{FF2B5EF4-FFF2-40B4-BE49-F238E27FC236}">
                <a16:creationId xmlns:a16="http://schemas.microsoft.com/office/drawing/2014/main" id="{422FF0B2-CE3C-1756-D77D-933D94F0050D}"/>
              </a:ext>
            </a:extLst>
          </p:cNvPr>
          <p:cNvPicPr>
            <a:picLocks noChangeAspect="1"/>
          </p:cNvPicPr>
          <p:nvPr/>
        </p:nvPicPr>
        <p:blipFill>
          <a:blip r:embed="rId3"/>
          <a:stretch>
            <a:fillRect/>
          </a:stretch>
        </p:blipFill>
        <p:spPr>
          <a:xfrm>
            <a:off x="2494159" y="2401122"/>
            <a:ext cx="3792371" cy="2722337"/>
          </a:xfrm>
          <a:prstGeom prst="rect">
            <a:avLst/>
          </a:prstGeom>
        </p:spPr>
      </p:pic>
    </p:spTree>
    <p:extLst>
      <p:ext uri="{BB962C8B-B14F-4D97-AF65-F5344CB8AC3E}">
        <p14:creationId xmlns:p14="http://schemas.microsoft.com/office/powerpoint/2010/main" val="961687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Conditionals</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089E1CBE-A970-974F-30BC-18C32BE0EFDA}"/>
              </a:ext>
            </a:extLst>
          </p:cNvPr>
          <p:cNvSpPr txBox="1"/>
          <p:nvPr/>
        </p:nvSpPr>
        <p:spPr>
          <a:xfrm>
            <a:off x="914518" y="1370586"/>
            <a:ext cx="7357080" cy="1815882"/>
          </a:xfrm>
          <a:prstGeom prst="rect">
            <a:avLst/>
          </a:prstGeom>
          <a:noFill/>
        </p:spPr>
        <p:txBody>
          <a:bodyPr wrap="square" rtlCol="0">
            <a:spAutoFit/>
          </a:bodyPr>
          <a:lstStyle/>
          <a:p>
            <a:r>
              <a:rPr lang="en-US" dirty="0">
                <a:solidFill>
                  <a:schemeClr val="bg1"/>
                </a:solidFill>
                <a:latin typeface="Source Sans Pro" panose="020B0503030403020204" pitchFamily="34" charset="0"/>
              </a:rPr>
              <a:t>The keyword </a:t>
            </a:r>
            <a:r>
              <a:rPr lang="en-US" b="1" dirty="0">
                <a:solidFill>
                  <a:schemeClr val="bg1"/>
                </a:solidFill>
                <a:latin typeface="Source Sans Pro" panose="020B0503030403020204" pitchFamily="34" charset="0"/>
              </a:rPr>
              <a:t>if</a:t>
            </a:r>
            <a:r>
              <a:rPr lang="en-US" dirty="0">
                <a:solidFill>
                  <a:schemeClr val="bg1"/>
                </a:solidFill>
                <a:latin typeface="Source Sans Pro" panose="020B0503030403020204" pitchFamily="34" charset="0"/>
              </a:rPr>
              <a:t> starts a conditional statement</a:t>
            </a:r>
          </a:p>
          <a:p>
            <a:endParaRPr lang="en-US" dirty="0">
              <a:solidFill>
                <a:schemeClr val="bg1"/>
              </a:solidFill>
              <a:latin typeface="Source Sans Pro" panose="020B0503030403020204" pitchFamily="34" charset="0"/>
            </a:endParaRPr>
          </a:p>
          <a:p>
            <a:r>
              <a:rPr lang="en-US" dirty="0">
                <a:solidFill>
                  <a:schemeClr val="bg1"/>
                </a:solidFill>
                <a:latin typeface="Source Sans Pro" panose="020B0503030403020204" pitchFamily="34" charset="0"/>
              </a:rPr>
              <a:t>The keyword </a:t>
            </a:r>
            <a:r>
              <a:rPr lang="en-US" b="1" dirty="0">
                <a:solidFill>
                  <a:schemeClr val="bg1"/>
                </a:solidFill>
                <a:latin typeface="Source Sans Pro" panose="020B0503030403020204" pitchFamily="34" charset="0"/>
              </a:rPr>
              <a:t>else</a:t>
            </a:r>
            <a:r>
              <a:rPr lang="en-US" dirty="0">
                <a:solidFill>
                  <a:schemeClr val="bg1"/>
                </a:solidFill>
                <a:latin typeface="Source Sans Pro" panose="020B0503030403020204" pitchFamily="34" charset="0"/>
              </a:rPr>
              <a:t> is used only when all conditions preceding it within the conditional statement are evaluated as False.</a:t>
            </a:r>
          </a:p>
          <a:p>
            <a:endParaRPr lang="en-US" dirty="0">
              <a:solidFill>
                <a:schemeClr val="bg1"/>
              </a:solidFill>
              <a:latin typeface="Source Sans Pro" panose="020B0503030403020204" pitchFamily="34" charset="0"/>
            </a:endParaRPr>
          </a:p>
          <a:p>
            <a:r>
              <a:rPr lang="en-US" dirty="0">
                <a:solidFill>
                  <a:schemeClr val="bg1"/>
                </a:solidFill>
                <a:latin typeface="Source Sans Pro" panose="020B0503030403020204" pitchFamily="34" charset="0"/>
              </a:rPr>
              <a:t>The </a:t>
            </a:r>
            <a:r>
              <a:rPr lang="en-US" b="1" dirty="0" err="1">
                <a:solidFill>
                  <a:schemeClr val="bg1"/>
                </a:solidFill>
                <a:latin typeface="Source Sans Pro" panose="020B0503030403020204" pitchFamily="34" charset="0"/>
              </a:rPr>
              <a:t>elif</a:t>
            </a:r>
            <a:r>
              <a:rPr lang="en-US" dirty="0">
                <a:solidFill>
                  <a:schemeClr val="bg1"/>
                </a:solidFill>
                <a:latin typeface="Source Sans Pro" panose="020B0503030403020204" pitchFamily="34" charset="0"/>
              </a:rPr>
              <a:t> keyword precedes a condition that is only evaluated when previous conditions evaluate as False. </a:t>
            </a:r>
          </a:p>
          <a:p>
            <a:endParaRPr lang="en-US" dirty="0">
              <a:solidFill>
                <a:schemeClr val="bg1"/>
              </a:solidFill>
              <a:latin typeface="Source Sans Pro" panose="020B0503030403020204" pitchFamily="34" charset="0"/>
            </a:endParaRPr>
          </a:p>
        </p:txBody>
      </p:sp>
    </p:spTree>
    <p:extLst>
      <p:ext uri="{BB962C8B-B14F-4D97-AF65-F5344CB8AC3E}">
        <p14:creationId xmlns:p14="http://schemas.microsoft.com/office/powerpoint/2010/main" val="681464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Conditionals</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C61BBF13-E7DA-C4C6-7499-C24445CA2331}"/>
              </a:ext>
            </a:extLst>
          </p:cNvPr>
          <p:cNvPicPr>
            <a:picLocks noChangeAspect="1"/>
          </p:cNvPicPr>
          <p:nvPr/>
        </p:nvPicPr>
        <p:blipFill>
          <a:blip r:embed="rId3"/>
          <a:stretch>
            <a:fillRect/>
          </a:stretch>
        </p:blipFill>
        <p:spPr>
          <a:xfrm>
            <a:off x="2489755" y="1646200"/>
            <a:ext cx="4206605" cy="2781541"/>
          </a:xfrm>
          <a:prstGeom prst="rect">
            <a:avLst/>
          </a:prstGeom>
        </p:spPr>
      </p:pic>
    </p:spTree>
    <p:extLst>
      <p:ext uri="{BB962C8B-B14F-4D97-AF65-F5344CB8AC3E}">
        <p14:creationId xmlns:p14="http://schemas.microsoft.com/office/powerpoint/2010/main" val="1887690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Iterations</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089E1CBE-A970-974F-30BC-18C32BE0EFDA}"/>
              </a:ext>
            </a:extLst>
          </p:cNvPr>
          <p:cNvSpPr txBox="1"/>
          <p:nvPr/>
        </p:nvSpPr>
        <p:spPr>
          <a:xfrm>
            <a:off x="914518" y="1370586"/>
            <a:ext cx="7357080" cy="1169551"/>
          </a:xfrm>
          <a:prstGeom prst="rect">
            <a:avLst/>
          </a:prstGeom>
          <a:noFill/>
        </p:spPr>
        <p:txBody>
          <a:bodyPr wrap="square" rtlCol="0">
            <a:spAutoFit/>
          </a:bodyPr>
          <a:lstStyle/>
          <a:p>
            <a:r>
              <a:rPr lang="en-US" dirty="0">
                <a:solidFill>
                  <a:schemeClr val="bg1"/>
                </a:solidFill>
                <a:latin typeface="Source Sans Pro" panose="020B0503030403020204" pitchFamily="34" charset="0"/>
              </a:rPr>
              <a:t>An </a:t>
            </a:r>
            <a:r>
              <a:rPr lang="en-US" b="1" dirty="0">
                <a:solidFill>
                  <a:schemeClr val="bg1"/>
                </a:solidFill>
                <a:latin typeface="Source Sans Pro" panose="020B0503030403020204" pitchFamily="34" charset="0"/>
              </a:rPr>
              <a:t>iterative statement </a:t>
            </a:r>
            <a:r>
              <a:rPr lang="en-US" dirty="0">
                <a:solidFill>
                  <a:schemeClr val="bg1"/>
                </a:solidFill>
                <a:latin typeface="Source Sans Pro" panose="020B0503030403020204" pitchFamily="34" charset="0"/>
              </a:rPr>
              <a:t>is code that repeatedly executes a set of instructions.</a:t>
            </a:r>
          </a:p>
          <a:p>
            <a:endParaRPr lang="en-US" dirty="0">
              <a:solidFill>
                <a:schemeClr val="bg1"/>
              </a:solidFill>
              <a:latin typeface="Source Sans Pro" panose="020B0503030403020204" pitchFamily="34" charset="0"/>
            </a:endParaRPr>
          </a:p>
          <a:p>
            <a:r>
              <a:rPr lang="en-US" dirty="0">
                <a:solidFill>
                  <a:schemeClr val="bg1"/>
                </a:solidFill>
                <a:latin typeface="Source Sans Pro" panose="020B0503030403020204" pitchFamily="34" charset="0"/>
              </a:rPr>
              <a:t>Depending on the criteria, iterative statements execute zero or more times. </a:t>
            </a:r>
          </a:p>
          <a:p>
            <a:endParaRPr lang="en-US" dirty="0">
              <a:solidFill>
                <a:schemeClr val="bg1"/>
              </a:solidFill>
              <a:latin typeface="Source Sans Pro" panose="020B0503030403020204" pitchFamily="34" charset="0"/>
            </a:endParaRPr>
          </a:p>
          <a:p>
            <a:r>
              <a:rPr lang="en-US" dirty="0">
                <a:solidFill>
                  <a:schemeClr val="bg1"/>
                </a:solidFill>
                <a:latin typeface="Source Sans Pro" panose="020B0503030403020204" pitchFamily="34" charset="0"/>
              </a:rPr>
              <a:t>We iterated through code using both </a:t>
            </a:r>
            <a:r>
              <a:rPr lang="en-US" b="1" dirty="0">
                <a:solidFill>
                  <a:srgbClr val="FFC000"/>
                </a:solidFill>
                <a:latin typeface="Source Sans Pro" panose="020B0503030403020204" pitchFamily="34" charset="0"/>
              </a:rPr>
              <a:t>for loops </a:t>
            </a:r>
            <a:r>
              <a:rPr lang="en-US" dirty="0">
                <a:solidFill>
                  <a:schemeClr val="bg1"/>
                </a:solidFill>
                <a:latin typeface="Source Sans Pro" panose="020B0503030403020204" pitchFamily="34" charset="0"/>
              </a:rPr>
              <a:t>and </a:t>
            </a:r>
            <a:r>
              <a:rPr lang="en-US" b="1" dirty="0">
                <a:solidFill>
                  <a:srgbClr val="FFC000"/>
                </a:solidFill>
                <a:latin typeface="Source Sans Pro" panose="020B0503030403020204" pitchFamily="34" charset="0"/>
              </a:rPr>
              <a:t>while loops</a:t>
            </a:r>
            <a:r>
              <a:rPr lang="en-US" dirty="0">
                <a:solidFill>
                  <a:schemeClr val="bg1"/>
                </a:solidFill>
                <a:latin typeface="Source Sans Pro" panose="020B0503030403020204" pitchFamily="34" charset="0"/>
              </a:rPr>
              <a:t>. </a:t>
            </a:r>
          </a:p>
        </p:txBody>
      </p:sp>
    </p:spTree>
    <p:extLst>
      <p:ext uri="{BB962C8B-B14F-4D97-AF65-F5344CB8AC3E}">
        <p14:creationId xmlns:p14="http://schemas.microsoft.com/office/powerpoint/2010/main" val="39717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For Loop </a:t>
            </a:r>
            <a:r>
              <a:rPr lang="en-US" sz="2000" dirty="0" err="1"/>
              <a:t>Interation</a:t>
            </a:r>
            <a:endParaRPr lang="en-US" sz="2000" dirty="0"/>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089E1CBE-A970-974F-30BC-18C32BE0EFDA}"/>
              </a:ext>
            </a:extLst>
          </p:cNvPr>
          <p:cNvSpPr txBox="1"/>
          <p:nvPr/>
        </p:nvSpPr>
        <p:spPr>
          <a:xfrm>
            <a:off x="914518" y="1370586"/>
            <a:ext cx="7357080" cy="307777"/>
          </a:xfrm>
          <a:prstGeom prst="rect">
            <a:avLst/>
          </a:prstGeom>
          <a:noFill/>
        </p:spPr>
        <p:txBody>
          <a:bodyPr wrap="square" rtlCol="0">
            <a:spAutoFit/>
          </a:bodyPr>
          <a:lstStyle/>
          <a:p>
            <a:r>
              <a:rPr lang="en-US" dirty="0">
                <a:solidFill>
                  <a:schemeClr val="bg1"/>
                </a:solidFill>
                <a:latin typeface="Source Sans Pro" panose="020B0503030403020204" pitchFamily="34" charset="0"/>
              </a:rPr>
              <a:t>If you need to iterate through a specified sequence, you should use a </a:t>
            </a:r>
            <a:r>
              <a:rPr lang="en-US" b="1" dirty="0">
                <a:solidFill>
                  <a:srgbClr val="00B050"/>
                </a:solidFill>
                <a:latin typeface="Source Sans Pro" panose="020B0503030403020204" pitchFamily="34" charset="0"/>
              </a:rPr>
              <a:t>for</a:t>
            </a:r>
            <a:r>
              <a:rPr lang="en-US" dirty="0">
                <a:solidFill>
                  <a:schemeClr val="bg1"/>
                </a:solidFill>
                <a:latin typeface="Source Sans Pro" panose="020B0503030403020204" pitchFamily="34" charset="0"/>
              </a:rPr>
              <a:t> loop. </a:t>
            </a:r>
          </a:p>
        </p:txBody>
      </p:sp>
      <p:pic>
        <p:nvPicPr>
          <p:cNvPr id="5" name="Picture 4">
            <a:extLst>
              <a:ext uri="{FF2B5EF4-FFF2-40B4-BE49-F238E27FC236}">
                <a16:creationId xmlns:a16="http://schemas.microsoft.com/office/drawing/2014/main" id="{9146E425-5493-F945-434C-A368784DD393}"/>
              </a:ext>
            </a:extLst>
          </p:cNvPr>
          <p:cNvPicPr>
            <a:picLocks noChangeAspect="1"/>
          </p:cNvPicPr>
          <p:nvPr/>
        </p:nvPicPr>
        <p:blipFill>
          <a:blip r:embed="rId3"/>
          <a:stretch>
            <a:fillRect/>
          </a:stretch>
        </p:blipFill>
        <p:spPr>
          <a:xfrm>
            <a:off x="607428" y="2180686"/>
            <a:ext cx="7816522" cy="772023"/>
          </a:xfrm>
          <a:prstGeom prst="rect">
            <a:avLst/>
          </a:prstGeom>
        </p:spPr>
      </p:pic>
    </p:spTree>
    <p:extLst>
      <p:ext uri="{BB962C8B-B14F-4D97-AF65-F5344CB8AC3E}">
        <p14:creationId xmlns:p14="http://schemas.microsoft.com/office/powerpoint/2010/main" val="2737075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While Loop </a:t>
            </a:r>
            <a:r>
              <a:rPr lang="en-US" sz="2000" dirty="0" err="1"/>
              <a:t>Interation</a:t>
            </a:r>
            <a:endParaRPr lang="en-US" sz="2000" dirty="0"/>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089E1CBE-A970-974F-30BC-18C32BE0EFDA}"/>
              </a:ext>
            </a:extLst>
          </p:cNvPr>
          <p:cNvSpPr txBox="1"/>
          <p:nvPr/>
        </p:nvSpPr>
        <p:spPr>
          <a:xfrm>
            <a:off x="914518" y="1370586"/>
            <a:ext cx="7357080" cy="307777"/>
          </a:xfrm>
          <a:prstGeom prst="rect">
            <a:avLst/>
          </a:prstGeom>
          <a:noFill/>
        </p:spPr>
        <p:txBody>
          <a:bodyPr wrap="square" rtlCol="0">
            <a:spAutoFit/>
          </a:bodyPr>
          <a:lstStyle/>
          <a:p>
            <a:r>
              <a:rPr lang="en-US" dirty="0">
                <a:solidFill>
                  <a:schemeClr val="bg1"/>
                </a:solidFill>
                <a:latin typeface="Source Sans Pro" panose="020B0503030403020204" pitchFamily="34" charset="0"/>
              </a:rPr>
              <a:t>If you want a loop to iterate based on a condition, you should use a </a:t>
            </a:r>
            <a:r>
              <a:rPr lang="en-US" b="1" dirty="0">
                <a:solidFill>
                  <a:srgbClr val="00B050"/>
                </a:solidFill>
                <a:latin typeface="Source Sans Pro" panose="020B0503030403020204" pitchFamily="34" charset="0"/>
              </a:rPr>
              <a:t>while</a:t>
            </a:r>
            <a:r>
              <a:rPr lang="en-US" dirty="0">
                <a:solidFill>
                  <a:schemeClr val="bg1"/>
                </a:solidFill>
                <a:latin typeface="Source Sans Pro" panose="020B0503030403020204" pitchFamily="34" charset="0"/>
              </a:rPr>
              <a:t> loop.</a:t>
            </a:r>
          </a:p>
        </p:txBody>
      </p:sp>
      <p:pic>
        <p:nvPicPr>
          <p:cNvPr id="3" name="Picture 2">
            <a:extLst>
              <a:ext uri="{FF2B5EF4-FFF2-40B4-BE49-F238E27FC236}">
                <a16:creationId xmlns:a16="http://schemas.microsoft.com/office/drawing/2014/main" id="{A1B5F286-8BB9-E6B8-4BCE-48BB8A46DB07}"/>
              </a:ext>
            </a:extLst>
          </p:cNvPr>
          <p:cNvPicPr>
            <a:picLocks noChangeAspect="1"/>
          </p:cNvPicPr>
          <p:nvPr/>
        </p:nvPicPr>
        <p:blipFill>
          <a:blip r:embed="rId3"/>
          <a:stretch>
            <a:fillRect/>
          </a:stretch>
        </p:blipFill>
        <p:spPr>
          <a:xfrm>
            <a:off x="1101138" y="2315850"/>
            <a:ext cx="6983840" cy="1965923"/>
          </a:xfrm>
          <a:prstGeom prst="rect">
            <a:avLst/>
          </a:prstGeom>
        </p:spPr>
      </p:pic>
    </p:spTree>
    <p:extLst>
      <p:ext uri="{BB962C8B-B14F-4D97-AF65-F5344CB8AC3E}">
        <p14:creationId xmlns:p14="http://schemas.microsoft.com/office/powerpoint/2010/main" val="1069326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Fun fact!!!</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089E1CBE-A970-974F-30BC-18C32BE0EFDA}"/>
              </a:ext>
            </a:extLst>
          </p:cNvPr>
          <p:cNvSpPr txBox="1"/>
          <p:nvPr/>
        </p:nvSpPr>
        <p:spPr>
          <a:xfrm>
            <a:off x="914518" y="1370586"/>
            <a:ext cx="7357080" cy="307777"/>
          </a:xfrm>
          <a:prstGeom prst="rect">
            <a:avLst/>
          </a:prstGeom>
          <a:noFill/>
        </p:spPr>
        <p:txBody>
          <a:bodyPr wrap="square" rtlCol="0">
            <a:spAutoFit/>
          </a:bodyPr>
          <a:lstStyle/>
          <a:p>
            <a:r>
              <a:rPr lang="en-US" dirty="0">
                <a:solidFill>
                  <a:schemeClr val="bg1"/>
                </a:solidFill>
                <a:latin typeface="Source Sans Pro" panose="020B0503030403020204" pitchFamily="34" charset="0"/>
              </a:rPr>
              <a:t>Strings are also lists and can be iterated through.</a:t>
            </a:r>
          </a:p>
        </p:txBody>
      </p:sp>
      <p:pic>
        <p:nvPicPr>
          <p:cNvPr id="3" name="Picture 2">
            <a:extLst>
              <a:ext uri="{FF2B5EF4-FFF2-40B4-BE49-F238E27FC236}">
                <a16:creationId xmlns:a16="http://schemas.microsoft.com/office/drawing/2014/main" id="{D89F5584-A3DF-628E-9E76-892C93F384AC}"/>
              </a:ext>
            </a:extLst>
          </p:cNvPr>
          <p:cNvPicPr>
            <a:picLocks noChangeAspect="1"/>
          </p:cNvPicPr>
          <p:nvPr/>
        </p:nvPicPr>
        <p:blipFill>
          <a:blip r:embed="rId3"/>
          <a:stretch>
            <a:fillRect/>
          </a:stretch>
        </p:blipFill>
        <p:spPr>
          <a:xfrm>
            <a:off x="2231783" y="2170878"/>
            <a:ext cx="4722550" cy="1305131"/>
          </a:xfrm>
          <a:prstGeom prst="rect">
            <a:avLst/>
          </a:prstGeom>
        </p:spPr>
      </p:pic>
    </p:spTree>
    <p:extLst>
      <p:ext uri="{BB962C8B-B14F-4D97-AF65-F5344CB8AC3E}">
        <p14:creationId xmlns:p14="http://schemas.microsoft.com/office/powerpoint/2010/main" val="1245111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5">
          <a:extLst>
            <a:ext uri="{FF2B5EF4-FFF2-40B4-BE49-F238E27FC236}">
              <a16:creationId xmlns:a16="http://schemas.microsoft.com/office/drawing/2014/main" id="{2FADB126-EE15-A64F-518D-635A06CA859A}"/>
            </a:ext>
          </a:extLst>
        </p:cNvPr>
        <p:cNvGrpSpPr/>
        <p:nvPr/>
      </p:nvGrpSpPr>
      <p:grpSpPr>
        <a:xfrm>
          <a:off x="0" y="0"/>
          <a:ext cx="0" cy="0"/>
          <a:chOff x="0" y="0"/>
          <a:chExt cx="0" cy="0"/>
        </a:xfrm>
      </p:grpSpPr>
      <p:sp>
        <p:nvSpPr>
          <p:cNvPr id="396" name="Google Shape;396;p33">
            <a:extLst>
              <a:ext uri="{FF2B5EF4-FFF2-40B4-BE49-F238E27FC236}">
                <a16:creationId xmlns:a16="http://schemas.microsoft.com/office/drawing/2014/main" id="{E7E2761F-8AED-C0FE-5C16-A84DF2D5F432}"/>
              </a:ext>
            </a:extLst>
          </p:cNvPr>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a:extLst>
              <a:ext uri="{FF2B5EF4-FFF2-40B4-BE49-F238E27FC236}">
                <a16:creationId xmlns:a16="http://schemas.microsoft.com/office/drawing/2014/main" id="{148B0252-9E0D-E93C-DA6D-53A8CC7C9A41}"/>
              </a:ext>
            </a:extLst>
          </p:cNvPr>
          <p:cNvSpPr txBox="1">
            <a:spLocks noGrp="1"/>
          </p:cNvSpPr>
          <p:nvPr>
            <p:ph type="title"/>
          </p:nvPr>
        </p:nvSpPr>
        <p:spPr>
          <a:xfrm>
            <a:off x="4571999" y="1911785"/>
            <a:ext cx="4157663" cy="111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 to Cyber Security</a:t>
            </a:r>
            <a:endParaRPr dirty="0"/>
          </a:p>
        </p:txBody>
      </p:sp>
      <p:sp>
        <p:nvSpPr>
          <p:cNvPr id="399" name="Google Shape;399;p33">
            <a:extLst>
              <a:ext uri="{FF2B5EF4-FFF2-40B4-BE49-F238E27FC236}">
                <a16:creationId xmlns:a16="http://schemas.microsoft.com/office/drawing/2014/main" id="{6F208AA5-1EF9-5B9A-EAFE-74AEA84234C8}"/>
              </a:ext>
            </a:extLst>
          </p:cNvPr>
          <p:cNvSpPr txBox="1">
            <a:spLocks noGrp="1"/>
          </p:cNvSpPr>
          <p:nvPr>
            <p:ph type="title" idx="2"/>
          </p:nvPr>
        </p:nvSpPr>
        <p:spPr>
          <a:xfrm>
            <a:off x="1931113" y="1872250"/>
            <a:ext cx="1728900"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kumimoji="0" lang="en" sz="1200" b="0" i="0" u="none" strike="noStrike" kern="0" cap="none" spc="0" normalizeH="0" baseline="0" noProof="0" dirty="0">
                <a:ln>
                  <a:noFill/>
                </a:ln>
                <a:solidFill>
                  <a:srgbClr val="FFFFFF"/>
                </a:solidFill>
                <a:effectLst/>
                <a:uLnTx/>
                <a:uFillTx/>
                <a:latin typeface="Audiowide"/>
                <a:sym typeface="Audiowide"/>
              </a:rPr>
              <a:t>week </a:t>
            </a:r>
            <a:r>
              <a:rPr lang="en" sz="7200" dirty="0"/>
              <a:t>01</a:t>
            </a:r>
            <a:endParaRPr sz="7200" dirty="0"/>
          </a:p>
        </p:txBody>
      </p:sp>
      <p:grpSp>
        <p:nvGrpSpPr>
          <p:cNvPr id="400" name="Google Shape;400;p33">
            <a:extLst>
              <a:ext uri="{FF2B5EF4-FFF2-40B4-BE49-F238E27FC236}">
                <a16:creationId xmlns:a16="http://schemas.microsoft.com/office/drawing/2014/main" id="{20A30F86-7CE9-2E6D-9415-CE0221A4DEBC}"/>
              </a:ext>
            </a:extLst>
          </p:cNvPr>
          <p:cNvGrpSpPr/>
          <p:nvPr/>
        </p:nvGrpSpPr>
        <p:grpSpPr>
          <a:xfrm rot="10800000">
            <a:off x="8057882" y="382596"/>
            <a:ext cx="288601" cy="1096693"/>
            <a:chOff x="1006700" y="2603975"/>
            <a:chExt cx="55450" cy="210700"/>
          </a:xfrm>
        </p:grpSpPr>
        <p:sp>
          <p:nvSpPr>
            <p:cNvPr id="401" name="Google Shape;401;p33">
              <a:extLst>
                <a:ext uri="{FF2B5EF4-FFF2-40B4-BE49-F238E27FC236}">
                  <a16:creationId xmlns:a16="http://schemas.microsoft.com/office/drawing/2014/main" id="{C3A85C72-3FC4-9420-8B63-DFC50B374A9F}"/>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a:extLst>
                <a:ext uri="{FF2B5EF4-FFF2-40B4-BE49-F238E27FC236}">
                  <a16:creationId xmlns:a16="http://schemas.microsoft.com/office/drawing/2014/main" id="{205E454A-24C8-1120-4279-F77BF85898C6}"/>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a:extLst>
                <a:ext uri="{FF2B5EF4-FFF2-40B4-BE49-F238E27FC236}">
                  <a16:creationId xmlns:a16="http://schemas.microsoft.com/office/drawing/2014/main" id="{BFCFAEFC-A82A-C826-CB81-EDF59D689217}"/>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a:extLst>
                <a:ext uri="{FF2B5EF4-FFF2-40B4-BE49-F238E27FC236}">
                  <a16:creationId xmlns:a16="http://schemas.microsoft.com/office/drawing/2014/main" id="{9F99B1AF-5EDA-055D-A1F0-4F7D41079332}"/>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a:extLst>
                <a:ext uri="{FF2B5EF4-FFF2-40B4-BE49-F238E27FC236}">
                  <a16:creationId xmlns:a16="http://schemas.microsoft.com/office/drawing/2014/main" id="{A3305BB5-7AFB-41AC-F06E-572849A55887}"/>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a:extLst>
                <a:ext uri="{FF2B5EF4-FFF2-40B4-BE49-F238E27FC236}">
                  <a16:creationId xmlns:a16="http://schemas.microsoft.com/office/drawing/2014/main" id="{97E786BA-FF43-3046-97E0-48756DEE8B2F}"/>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a:extLst>
              <a:ext uri="{FF2B5EF4-FFF2-40B4-BE49-F238E27FC236}">
                <a16:creationId xmlns:a16="http://schemas.microsoft.com/office/drawing/2014/main" id="{3F1A2D7C-8D03-871D-322A-91EADCEF8DE2}"/>
              </a:ext>
            </a:extLst>
          </p:cNvPr>
          <p:cNvGrpSpPr/>
          <p:nvPr/>
        </p:nvGrpSpPr>
        <p:grpSpPr>
          <a:xfrm>
            <a:off x="558602" y="508321"/>
            <a:ext cx="781224" cy="726909"/>
            <a:chOff x="827350" y="3629733"/>
            <a:chExt cx="1431600" cy="1332067"/>
          </a:xfrm>
        </p:grpSpPr>
        <p:sp>
          <p:nvSpPr>
            <p:cNvPr id="408" name="Google Shape;408;p33">
              <a:extLst>
                <a:ext uri="{FF2B5EF4-FFF2-40B4-BE49-F238E27FC236}">
                  <a16:creationId xmlns:a16="http://schemas.microsoft.com/office/drawing/2014/main" id="{11D480C5-326D-9818-9A23-5A22534DD511}"/>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a:extLst>
                <a:ext uri="{FF2B5EF4-FFF2-40B4-BE49-F238E27FC236}">
                  <a16:creationId xmlns:a16="http://schemas.microsoft.com/office/drawing/2014/main" id="{9DE18D9A-72DD-E7D9-D53E-2C99CA57545C}"/>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a:extLst>
                <a:ext uri="{FF2B5EF4-FFF2-40B4-BE49-F238E27FC236}">
                  <a16:creationId xmlns:a16="http://schemas.microsoft.com/office/drawing/2014/main" id="{C087D64A-0ABB-8705-7BA8-1C64FE93108D}"/>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a:extLst>
              <a:ext uri="{FF2B5EF4-FFF2-40B4-BE49-F238E27FC236}">
                <a16:creationId xmlns:a16="http://schemas.microsoft.com/office/drawing/2014/main" id="{F4E4450E-7CD4-B4EC-45ED-557E6219943F}"/>
              </a:ext>
            </a:extLst>
          </p:cNvPr>
          <p:cNvGrpSpPr/>
          <p:nvPr/>
        </p:nvGrpSpPr>
        <p:grpSpPr>
          <a:xfrm>
            <a:off x="1387564" y="321673"/>
            <a:ext cx="356325" cy="331552"/>
            <a:chOff x="827350" y="3629733"/>
            <a:chExt cx="1431600" cy="1332067"/>
          </a:xfrm>
        </p:grpSpPr>
        <p:sp>
          <p:nvSpPr>
            <p:cNvPr id="412" name="Google Shape;412;p33">
              <a:extLst>
                <a:ext uri="{FF2B5EF4-FFF2-40B4-BE49-F238E27FC236}">
                  <a16:creationId xmlns:a16="http://schemas.microsoft.com/office/drawing/2014/main" id="{CBAA318C-257F-B71B-D7DD-27B1A2BA2D8B}"/>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a:extLst>
                <a:ext uri="{FF2B5EF4-FFF2-40B4-BE49-F238E27FC236}">
                  <a16:creationId xmlns:a16="http://schemas.microsoft.com/office/drawing/2014/main" id="{0036B994-9FDE-442D-641C-948617877A63}"/>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a:extLst>
                <a:ext uri="{FF2B5EF4-FFF2-40B4-BE49-F238E27FC236}">
                  <a16:creationId xmlns:a16="http://schemas.microsoft.com/office/drawing/2014/main" id="{7250C1DE-0225-C2B5-A97F-9553B88957D8}"/>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a:extLst>
              <a:ext uri="{FF2B5EF4-FFF2-40B4-BE49-F238E27FC236}">
                <a16:creationId xmlns:a16="http://schemas.microsoft.com/office/drawing/2014/main" id="{8B6E21C3-B657-EF5A-5BBA-2CF93CD6E138}"/>
              </a:ext>
            </a:extLst>
          </p:cNvPr>
          <p:cNvGrpSpPr/>
          <p:nvPr/>
        </p:nvGrpSpPr>
        <p:grpSpPr>
          <a:xfrm>
            <a:off x="7535601" y="3848738"/>
            <a:ext cx="895180" cy="832942"/>
            <a:chOff x="827350" y="3629733"/>
            <a:chExt cx="1431600" cy="1332067"/>
          </a:xfrm>
        </p:grpSpPr>
        <p:sp>
          <p:nvSpPr>
            <p:cNvPr id="416" name="Google Shape;416;p33">
              <a:extLst>
                <a:ext uri="{FF2B5EF4-FFF2-40B4-BE49-F238E27FC236}">
                  <a16:creationId xmlns:a16="http://schemas.microsoft.com/office/drawing/2014/main" id="{22526C2C-F067-8807-11AE-4ADB0708EF26}"/>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a:extLst>
                <a:ext uri="{FF2B5EF4-FFF2-40B4-BE49-F238E27FC236}">
                  <a16:creationId xmlns:a16="http://schemas.microsoft.com/office/drawing/2014/main" id="{58FC52AB-ED94-9169-33C5-C779D8A7CB1B}"/>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a:extLst>
                <a:ext uri="{FF2B5EF4-FFF2-40B4-BE49-F238E27FC236}">
                  <a16:creationId xmlns:a16="http://schemas.microsoft.com/office/drawing/2014/main" id="{05945E28-DBA7-D72A-05BD-9694CEB4569C}"/>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a:extLst>
              <a:ext uri="{FF2B5EF4-FFF2-40B4-BE49-F238E27FC236}">
                <a16:creationId xmlns:a16="http://schemas.microsoft.com/office/drawing/2014/main" id="{ABF7CDE7-06B3-C7B1-53BA-6C1625C65B10}"/>
              </a:ext>
            </a:extLst>
          </p:cNvPr>
          <p:cNvGrpSpPr/>
          <p:nvPr/>
        </p:nvGrpSpPr>
        <p:grpSpPr>
          <a:xfrm>
            <a:off x="7902683" y="2980240"/>
            <a:ext cx="598982" cy="557337"/>
            <a:chOff x="827350" y="3629733"/>
            <a:chExt cx="1431600" cy="1332067"/>
          </a:xfrm>
        </p:grpSpPr>
        <p:sp>
          <p:nvSpPr>
            <p:cNvPr id="420" name="Google Shape;420;p33">
              <a:extLst>
                <a:ext uri="{FF2B5EF4-FFF2-40B4-BE49-F238E27FC236}">
                  <a16:creationId xmlns:a16="http://schemas.microsoft.com/office/drawing/2014/main" id="{DDEBF141-3FD3-9919-9568-4F0DBF17E54E}"/>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a:extLst>
                <a:ext uri="{FF2B5EF4-FFF2-40B4-BE49-F238E27FC236}">
                  <a16:creationId xmlns:a16="http://schemas.microsoft.com/office/drawing/2014/main" id="{D7472695-7274-0FD2-5012-8DC1D4A7B3D6}"/>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a:extLst>
                <a:ext uri="{FF2B5EF4-FFF2-40B4-BE49-F238E27FC236}">
                  <a16:creationId xmlns:a16="http://schemas.microsoft.com/office/drawing/2014/main" id="{52CC240D-D845-2150-CAE2-D00F8DF32B4C}"/>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a:extLst>
              <a:ext uri="{FF2B5EF4-FFF2-40B4-BE49-F238E27FC236}">
                <a16:creationId xmlns:a16="http://schemas.microsoft.com/office/drawing/2014/main" id="{C1E7992B-C746-834F-0B9C-B20182344060}"/>
              </a:ext>
            </a:extLst>
          </p:cNvPr>
          <p:cNvGrpSpPr/>
          <p:nvPr/>
        </p:nvGrpSpPr>
        <p:grpSpPr>
          <a:xfrm>
            <a:off x="6634531" y="4239131"/>
            <a:ext cx="464268" cy="431989"/>
            <a:chOff x="827350" y="3629733"/>
            <a:chExt cx="1431600" cy="1332067"/>
          </a:xfrm>
        </p:grpSpPr>
        <p:sp>
          <p:nvSpPr>
            <p:cNvPr id="424" name="Google Shape;424;p33">
              <a:extLst>
                <a:ext uri="{FF2B5EF4-FFF2-40B4-BE49-F238E27FC236}">
                  <a16:creationId xmlns:a16="http://schemas.microsoft.com/office/drawing/2014/main" id="{3D11B206-7E1E-ACF1-5B63-BEE5354AD873}"/>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a:extLst>
                <a:ext uri="{FF2B5EF4-FFF2-40B4-BE49-F238E27FC236}">
                  <a16:creationId xmlns:a16="http://schemas.microsoft.com/office/drawing/2014/main" id="{2BCCEF80-5984-0580-FE9E-D8BAC102D6F7}"/>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a:extLst>
                <a:ext uri="{FF2B5EF4-FFF2-40B4-BE49-F238E27FC236}">
                  <a16:creationId xmlns:a16="http://schemas.microsoft.com/office/drawing/2014/main" id="{AB400C19-5441-F9FA-9219-414C2C8E60AF}"/>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a:extLst>
              <a:ext uri="{FF2B5EF4-FFF2-40B4-BE49-F238E27FC236}">
                <a16:creationId xmlns:a16="http://schemas.microsoft.com/office/drawing/2014/main" id="{D576822A-61EC-21CC-A4E3-26804066427D}"/>
              </a:ext>
            </a:extLst>
          </p:cNvPr>
          <p:cNvGrpSpPr/>
          <p:nvPr/>
        </p:nvGrpSpPr>
        <p:grpSpPr>
          <a:xfrm rot="5400000">
            <a:off x="962657" y="3906771"/>
            <a:ext cx="288601" cy="1096693"/>
            <a:chOff x="1006700" y="2603975"/>
            <a:chExt cx="55450" cy="210700"/>
          </a:xfrm>
        </p:grpSpPr>
        <p:sp>
          <p:nvSpPr>
            <p:cNvPr id="428" name="Google Shape;428;p33">
              <a:extLst>
                <a:ext uri="{FF2B5EF4-FFF2-40B4-BE49-F238E27FC236}">
                  <a16:creationId xmlns:a16="http://schemas.microsoft.com/office/drawing/2014/main" id="{27B86F35-6E14-CFA0-ED03-A249E6B0C84E}"/>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a:extLst>
                <a:ext uri="{FF2B5EF4-FFF2-40B4-BE49-F238E27FC236}">
                  <a16:creationId xmlns:a16="http://schemas.microsoft.com/office/drawing/2014/main" id="{974AC283-902A-FED8-CB5D-00339A7169F4}"/>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a:extLst>
                <a:ext uri="{FF2B5EF4-FFF2-40B4-BE49-F238E27FC236}">
                  <a16:creationId xmlns:a16="http://schemas.microsoft.com/office/drawing/2014/main" id="{8B346B22-71E9-D572-E3E0-D89DA9865C84}"/>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a:extLst>
                <a:ext uri="{FF2B5EF4-FFF2-40B4-BE49-F238E27FC236}">
                  <a16:creationId xmlns:a16="http://schemas.microsoft.com/office/drawing/2014/main" id="{EC2EF3AF-6F57-1C2D-5322-CC75A21674F5}"/>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a:extLst>
                <a:ext uri="{FF2B5EF4-FFF2-40B4-BE49-F238E27FC236}">
                  <a16:creationId xmlns:a16="http://schemas.microsoft.com/office/drawing/2014/main" id="{7626FCFE-5807-0D5C-601E-FA8E47BC0A63}"/>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a:extLst>
                <a:ext uri="{FF2B5EF4-FFF2-40B4-BE49-F238E27FC236}">
                  <a16:creationId xmlns:a16="http://schemas.microsoft.com/office/drawing/2014/main" id="{4EDF8CF5-8556-7338-1986-AE340D8B6D6C}"/>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26075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Functions</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089E1CBE-A970-974F-30BC-18C32BE0EFDA}"/>
              </a:ext>
            </a:extLst>
          </p:cNvPr>
          <p:cNvSpPr txBox="1"/>
          <p:nvPr/>
        </p:nvSpPr>
        <p:spPr>
          <a:xfrm>
            <a:off x="914518" y="1370586"/>
            <a:ext cx="7357080" cy="2677656"/>
          </a:xfrm>
          <a:prstGeom prst="rect">
            <a:avLst/>
          </a:prstGeom>
          <a:noFill/>
        </p:spPr>
        <p:txBody>
          <a:bodyPr wrap="square" rtlCol="0">
            <a:spAutoFit/>
          </a:bodyPr>
          <a:lstStyle/>
          <a:p>
            <a:r>
              <a:rPr lang="en-US" dirty="0">
                <a:solidFill>
                  <a:schemeClr val="bg1"/>
                </a:solidFill>
                <a:latin typeface="Source Sans Pro" panose="020B0503030403020204" pitchFamily="34" charset="0"/>
              </a:rPr>
              <a:t>A function is a section of code that can be reused in a program. </a:t>
            </a:r>
          </a:p>
          <a:p>
            <a:endParaRPr lang="en-US" dirty="0">
              <a:solidFill>
                <a:schemeClr val="bg1"/>
              </a:solidFill>
              <a:latin typeface="Source Sans Pro" panose="020B0503030403020204" pitchFamily="34" charset="0"/>
            </a:endParaRPr>
          </a:p>
          <a:p>
            <a:r>
              <a:rPr lang="en-US" dirty="0">
                <a:solidFill>
                  <a:schemeClr val="bg1"/>
                </a:solidFill>
                <a:latin typeface="Source Sans Pro" panose="020B0503030403020204" pitchFamily="34" charset="0"/>
              </a:rPr>
              <a:t>Functions are important in Python because they allow you to </a:t>
            </a:r>
            <a:r>
              <a:rPr lang="en-US" dirty="0">
                <a:solidFill>
                  <a:srgbClr val="FFC000"/>
                </a:solidFill>
                <a:latin typeface="Source Sans Pro" panose="020B0503030403020204" pitchFamily="34" charset="0"/>
              </a:rPr>
              <a:t>automate</a:t>
            </a:r>
            <a:r>
              <a:rPr lang="en-US" dirty="0">
                <a:solidFill>
                  <a:schemeClr val="bg1"/>
                </a:solidFill>
                <a:latin typeface="Source Sans Pro" panose="020B0503030403020204" pitchFamily="34" charset="0"/>
              </a:rPr>
              <a:t> repetitive parts of your code. In cybersecurity, you will likely adopt some processes that you will often repeat.</a:t>
            </a:r>
          </a:p>
          <a:p>
            <a:endParaRPr lang="en-US" dirty="0">
              <a:solidFill>
                <a:schemeClr val="bg1"/>
              </a:solidFill>
              <a:latin typeface="Source Sans Pro" panose="020B0503030403020204" pitchFamily="34" charset="0"/>
            </a:endParaRPr>
          </a:p>
          <a:p>
            <a:r>
              <a:rPr lang="en-US" dirty="0">
                <a:solidFill>
                  <a:schemeClr val="bg1"/>
                </a:solidFill>
                <a:latin typeface="Source Sans Pro" panose="020B0503030403020204" pitchFamily="34" charset="0"/>
              </a:rPr>
              <a:t>When working with security logs, you will often encounter tasks that need to be repeated.</a:t>
            </a:r>
          </a:p>
          <a:p>
            <a:r>
              <a:rPr lang="en-US" dirty="0">
                <a:solidFill>
                  <a:schemeClr val="bg1"/>
                </a:solidFill>
                <a:latin typeface="Source Sans Pro" panose="020B0503030403020204" pitchFamily="34" charset="0"/>
              </a:rPr>
              <a:t>For example, if you were responsible for finding malicious login activity based on failed login attempts, you might have to repeat the process for multiple logs.</a:t>
            </a:r>
          </a:p>
          <a:p>
            <a:endParaRPr lang="en-US" dirty="0">
              <a:solidFill>
                <a:schemeClr val="bg1"/>
              </a:solidFill>
              <a:latin typeface="Source Sans Pro" panose="020B0503030403020204" pitchFamily="34" charset="0"/>
            </a:endParaRPr>
          </a:p>
          <a:p>
            <a:r>
              <a:rPr lang="en-US" dirty="0">
                <a:solidFill>
                  <a:schemeClr val="bg1"/>
                </a:solidFill>
                <a:latin typeface="Source Sans Pro" panose="020B0503030403020204" pitchFamily="34" charset="0"/>
              </a:rPr>
              <a:t>To work around that, you could define a function that takes a log as its input and returns all potentially malicious logins. </a:t>
            </a:r>
          </a:p>
          <a:p>
            <a:r>
              <a:rPr lang="en-US" dirty="0">
                <a:solidFill>
                  <a:schemeClr val="bg1"/>
                </a:solidFill>
                <a:latin typeface="Source Sans Pro" panose="020B0503030403020204" pitchFamily="34" charset="0"/>
              </a:rPr>
              <a:t>It would be easy to apply this function to different logs.</a:t>
            </a:r>
          </a:p>
        </p:txBody>
      </p:sp>
    </p:spTree>
    <p:extLst>
      <p:ext uri="{BB962C8B-B14F-4D97-AF65-F5344CB8AC3E}">
        <p14:creationId xmlns:p14="http://schemas.microsoft.com/office/powerpoint/2010/main" val="20001993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Functions</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089E1CBE-A970-974F-30BC-18C32BE0EFDA}"/>
              </a:ext>
            </a:extLst>
          </p:cNvPr>
          <p:cNvSpPr txBox="1"/>
          <p:nvPr/>
        </p:nvSpPr>
        <p:spPr>
          <a:xfrm>
            <a:off x="914518" y="1370586"/>
            <a:ext cx="7357080" cy="2031325"/>
          </a:xfrm>
          <a:prstGeom prst="rect">
            <a:avLst/>
          </a:prstGeom>
          <a:noFill/>
        </p:spPr>
        <p:txBody>
          <a:bodyPr wrap="square" rtlCol="0">
            <a:spAutoFit/>
          </a:bodyPr>
          <a:lstStyle/>
          <a:p>
            <a:r>
              <a:rPr lang="en-US" dirty="0">
                <a:solidFill>
                  <a:schemeClr val="bg1"/>
                </a:solidFill>
                <a:latin typeface="Source Sans Pro" panose="020B0503030403020204" pitchFamily="34" charset="0"/>
              </a:rPr>
              <a:t>The </a:t>
            </a:r>
            <a:r>
              <a:rPr lang="en-US" b="1" dirty="0">
                <a:solidFill>
                  <a:srgbClr val="00B050"/>
                </a:solidFill>
                <a:latin typeface="Source Sans Pro" panose="020B0503030403020204" pitchFamily="34" charset="0"/>
              </a:rPr>
              <a:t>def</a:t>
            </a:r>
            <a:r>
              <a:rPr lang="en-US" dirty="0">
                <a:solidFill>
                  <a:schemeClr val="bg1"/>
                </a:solidFill>
                <a:latin typeface="Source Sans Pro" panose="020B0503030403020204" pitchFamily="34" charset="0"/>
              </a:rPr>
              <a:t> keyword is placed before a function name to define a function.</a:t>
            </a: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a:p>
            <a:r>
              <a:rPr lang="en-US" b="1" dirty="0">
                <a:solidFill>
                  <a:srgbClr val="00B050"/>
                </a:solidFill>
                <a:latin typeface="Source Sans Pro" panose="020B0503030403020204" pitchFamily="34" charset="0"/>
              </a:rPr>
              <a:t>Tip</a:t>
            </a:r>
            <a:r>
              <a:rPr lang="en-US" dirty="0">
                <a:solidFill>
                  <a:schemeClr val="bg1"/>
                </a:solidFill>
                <a:latin typeface="Source Sans Pro" panose="020B0503030403020204" pitchFamily="34" charset="0"/>
              </a:rPr>
              <a:t>: When naming a function, give it a name that indicates what it does. </a:t>
            </a:r>
          </a:p>
        </p:txBody>
      </p:sp>
      <p:pic>
        <p:nvPicPr>
          <p:cNvPr id="3" name="Picture 2">
            <a:extLst>
              <a:ext uri="{FF2B5EF4-FFF2-40B4-BE49-F238E27FC236}">
                <a16:creationId xmlns:a16="http://schemas.microsoft.com/office/drawing/2014/main" id="{6DF8ADE1-7EFA-3F66-F7C3-D781980E3FC5}"/>
              </a:ext>
            </a:extLst>
          </p:cNvPr>
          <p:cNvPicPr>
            <a:picLocks noChangeAspect="1"/>
          </p:cNvPicPr>
          <p:nvPr/>
        </p:nvPicPr>
        <p:blipFill>
          <a:blip r:embed="rId3"/>
          <a:stretch>
            <a:fillRect/>
          </a:stretch>
        </p:blipFill>
        <p:spPr>
          <a:xfrm>
            <a:off x="1728942" y="1766828"/>
            <a:ext cx="5672566" cy="937207"/>
          </a:xfrm>
          <a:prstGeom prst="rect">
            <a:avLst/>
          </a:prstGeom>
        </p:spPr>
      </p:pic>
    </p:spTree>
    <p:extLst>
      <p:ext uri="{BB962C8B-B14F-4D97-AF65-F5344CB8AC3E}">
        <p14:creationId xmlns:p14="http://schemas.microsoft.com/office/powerpoint/2010/main" val="1479410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Calling a function</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089E1CBE-A970-974F-30BC-18C32BE0EFDA}"/>
              </a:ext>
            </a:extLst>
          </p:cNvPr>
          <p:cNvSpPr txBox="1"/>
          <p:nvPr/>
        </p:nvSpPr>
        <p:spPr>
          <a:xfrm>
            <a:off x="914518" y="1370586"/>
            <a:ext cx="7357080" cy="2893100"/>
          </a:xfrm>
          <a:prstGeom prst="rect">
            <a:avLst/>
          </a:prstGeom>
          <a:noFill/>
        </p:spPr>
        <p:txBody>
          <a:bodyPr wrap="square" rtlCol="0">
            <a:spAutoFit/>
          </a:bodyPr>
          <a:lstStyle/>
          <a:p>
            <a:r>
              <a:rPr lang="en-US" dirty="0">
                <a:solidFill>
                  <a:schemeClr val="bg1"/>
                </a:solidFill>
                <a:latin typeface="Source Sans Pro" panose="020B0503030403020204" pitchFamily="34" charset="0"/>
              </a:rPr>
              <a:t>Using a function after defining it is referred to as </a:t>
            </a:r>
            <a:r>
              <a:rPr lang="en-US" b="1" dirty="0">
                <a:solidFill>
                  <a:schemeClr val="bg1"/>
                </a:solidFill>
                <a:latin typeface="Source Sans Pro" panose="020B0503030403020204" pitchFamily="34" charset="0"/>
              </a:rPr>
              <a:t>calling a function</a:t>
            </a:r>
            <a:r>
              <a:rPr lang="en-US" dirty="0">
                <a:solidFill>
                  <a:schemeClr val="bg1"/>
                </a:solidFill>
                <a:latin typeface="Source Sans Pro" panose="020B0503030403020204" pitchFamily="34" charset="0"/>
              </a:rPr>
              <a:t>.</a:t>
            </a: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p:txBody>
      </p:sp>
      <p:pic>
        <p:nvPicPr>
          <p:cNvPr id="7" name="Picture 6">
            <a:extLst>
              <a:ext uri="{FF2B5EF4-FFF2-40B4-BE49-F238E27FC236}">
                <a16:creationId xmlns:a16="http://schemas.microsoft.com/office/drawing/2014/main" id="{0E28AF6B-F171-F56D-F5FE-337B48772D2D}"/>
              </a:ext>
            </a:extLst>
          </p:cNvPr>
          <p:cNvPicPr>
            <a:picLocks noChangeAspect="1"/>
          </p:cNvPicPr>
          <p:nvPr/>
        </p:nvPicPr>
        <p:blipFill>
          <a:blip r:embed="rId3"/>
          <a:stretch>
            <a:fillRect/>
          </a:stretch>
        </p:blipFill>
        <p:spPr>
          <a:xfrm>
            <a:off x="2391776" y="1640555"/>
            <a:ext cx="4385960" cy="2571080"/>
          </a:xfrm>
          <a:prstGeom prst="rect">
            <a:avLst/>
          </a:prstGeom>
        </p:spPr>
      </p:pic>
    </p:spTree>
    <p:extLst>
      <p:ext uri="{BB962C8B-B14F-4D97-AF65-F5344CB8AC3E}">
        <p14:creationId xmlns:p14="http://schemas.microsoft.com/office/powerpoint/2010/main" val="959037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Working With Lists</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7B94488F-3ABF-CB8E-4FAD-325B14C2569B}"/>
              </a:ext>
            </a:extLst>
          </p:cNvPr>
          <p:cNvPicPr>
            <a:picLocks noChangeAspect="1"/>
          </p:cNvPicPr>
          <p:nvPr/>
        </p:nvPicPr>
        <p:blipFill>
          <a:blip r:embed="rId3"/>
          <a:stretch>
            <a:fillRect/>
          </a:stretch>
        </p:blipFill>
        <p:spPr>
          <a:xfrm>
            <a:off x="1099195" y="1255948"/>
            <a:ext cx="6945609" cy="3796276"/>
          </a:xfrm>
          <a:prstGeom prst="rect">
            <a:avLst/>
          </a:prstGeom>
        </p:spPr>
      </p:pic>
    </p:spTree>
    <p:extLst>
      <p:ext uri="{BB962C8B-B14F-4D97-AF65-F5344CB8AC3E}">
        <p14:creationId xmlns:p14="http://schemas.microsoft.com/office/powerpoint/2010/main" val="671675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Working with variables in functions</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089E1CBE-A970-974F-30BC-18C32BE0EFDA}"/>
              </a:ext>
            </a:extLst>
          </p:cNvPr>
          <p:cNvSpPr txBox="1"/>
          <p:nvPr/>
        </p:nvSpPr>
        <p:spPr>
          <a:xfrm>
            <a:off x="914518" y="1370586"/>
            <a:ext cx="7357080" cy="3970318"/>
          </a:xfrm>
          <a:prstGeom prst="rect">
            <a:avLst/>
          </a:prstGeom>
          <a:noFill/>
        </p:spPr>
        <p:txBody>
          <a:bodyPr wrap="square" rtlCol="0">
            <a:spAutoFit/>
          </a:bodyPr>
          <a:lstStyle/>
          <a:p>
            <a:r>
              <a:rPr lang="en-US" b="1" dirty="0">
                <a:solidFill>
                  <a:schemeClr val="bg1"/>
                </a:solidFill>
                <a:latin typeface="Source Sans Pro" panose="020B0503030403020204" pitchFamily="34" charset="0"/>
              </a:rPr>
              <a:t>Parameter</a:t>
            </a:r>
            <a:r>
              <a:rPr lang="en-US" dirty="0">
                <a:solidFill>
                  <a:schemeClr val="bg1"/>
                </a:solidFill>
                <a:latin typeface="Source Sans Pro" panose="020B0503030403020204" pitchFamily="34" charset="0"/>
              </a:rPr>
              <a:t>: A parameter is an object that is included in a function definition for use in that function</a:t>
            </a: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a:p>
            <a:r>
              <a:rPr lang="en-US" b="1" dirty="0">
                <a:solidFill>
                  <a:schemeClr val="bg1"/>
                </a:solidFill>
                <a:latin typeface="Source Sans Pro" panose="020B0503030403020204" pitchFamily="34" charset="0"/>
              </a:rPr>
              <a:t>Augments</a:t>
            </a:r>
            <a:r>
              <a:rPr lang="en-US" dirty="0">
                <a:solidFill>
                  <a:schemeClr val="bg1"/>
                </a:solidFill>
                <a:latin typeface="Source Sans Pro" panose="020B0503030403020204" pitchFamily="34" charset="0"/>
              </a:rPr>
              <a:t>: In Python, an argument is the data brought into a function when it is called.</a:t>
            </a: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a:p>
            <a:r>
              <a:rPr lang="en-US" b="1" dirty="0">
                <a:solidFill>
                  <a:schemeClr val="bg1"/>
                </a:solidFill>
                <a:latin typeface="Source Sans Pro" panose="020B0503030403020204" pitchFamily="34" charset="0"/>
              </a:rPr>
              <a:t>Return</a:t>
            </a:r>
            <a:r>
              <a:rPr lang="en-US" dirty="0">
                <a:solidFill>
                  <a:schemeClr val="bg1"/>
                </a:solidFill>
                <a:latin typeface="Source Sans Pro" panose="020B0503030403020204" pitchFamily="34" charset="0"/>
              </a:rPr>
              <a:t>: The </a:t>
            </a:r>
            <a:r>
              <a:rPr lang="en-US" b="1" dirty="0">
                <a:solidFill>
                  <a:schemeClr val="bg1"/>
                </a:solidFill>
                <a:latin typeface="Source Sans Pro" panose="020B0503030403020204" pitchFamily="34" charset="0"/>
              </a:rPr>
              <a:t>return</a:t>
            </a:r>
            <a:r>
              <a:rPr lang="en-US" dirty="0">
                <a:solidFill>
                  <a:schemeClr val="bg1"/>
                </a:solidFill>
                <a:latin typeface="Source Sans Pro" panose="020B0503030403020204" pitchFamily="34" charset="0"/>
              </a:rPr>
              <a:t> keyword is used to return information from a function.</a:t>
            </a: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a:p>
            <a:endParaRPr lang="en-US" dirty="0">
              <a:solidFill>
                <a:schemeClr val="bg1"/>
              </a:solidFill>
              <a:latin typeface="Source Sans Pro" panose="020B0503030403020204" pitchFamily="34" charset="0"/>
            </a:endParaRPr>
          </a:p>
        </p:txBody>
      </p:sp>
      <p:pic>
        <p:nvPicPr>
          <p:cNvPr id="3" name="Picture 2">
            <a:extLst>
              <a:ext uri="{FF2B5EF4-FFF2-40B4-BE49-F238E27FC236}">
                <a16:creationId xmlns:a16="http://schemas.microsoft.com/office/drawing/2014/main" id="{694FAC08-1341-F258-9C6D-45D86DB3E48E}"/>
              </a:ext>
            </a:extLst>
          </p:cNvPr>
          <p:cNvPicPr>
            <a:picLocks noChangeAspect="1"/>
          </p:cNvPicPr>
          <p:nvPr/>
        </p:nvPicPr>
        <p:blipFill>
          <a:blip r:embed="rId3"/>
          <a:stretch>
            <a:fillRect/>
          </a:stretch>
        </p:blipFill>
        <p:spPr>
          <a:xfrm>
            <a:off x="1451804" y="1907803"/>
            <a:ext cx="6111770" cy="815411"/>
          </a:xfrm>
          <a:prstGeom prst="rect">
            <a:avLst/>
          </a:prstGeom>
        </p:spPr>
      </p:pic>
      <p:pic>
        <p:nvPicPr>
          <p:cNvPr id="5" name="Picture 4">
            <a:extLst>
              <a:ext uri="{FF2B5EF4-FFF2-40B4-BE49-F238E27FC236}">
                <a16:creationId xmlns:a16="http://schemas.microsoft.com/office/drawing/2014/main" id="{9E14EECF-E0B2-50A1-360F-F707E4F6EB8A}"/>
              </a:ext>
            </a:extLst>
          </p:cNvPr>
          <p:cNvPicPr>
            <a:picLocks noChangeAspect="1"/>
          </p:cNvPicPr>
          <p:nvPr/>
        </p:nvPicPr>
        <p:blipFill>
          <a:blip r:embed="rId4"/>
          <a:stretch>
            <a:fillRect/>
          </a:stretch>
        </p:blipFill>
        <p:spPr>
          <a:xfrm>
            <a:off x="3086914" y="3138184"/>
            <a:ext cx="2796782" cy="266723"/>
          </a:xfrm>
          <a:prstGeom prst="rect">
            <a:avLst/>
          </a:prstGeom>
        </p:spPr>
      </p:pic>
      <p:pic>
        <p:nvPicPr>
          <p:cNvPr id="11" name="Picture 10">
            <a:extLst>
              <a:ext uri="{FF2B5EF4-FFF2-40B4-BE49-F238E27FC236}">
                <a16:creationId xmlns:a16="http://schemas.microsoft.com/office/drawing/2014/main" id="{A9FB2C39-C336-65F4-8291-DB659ED8775A}"/>
              </a:ext>
            </a:extLst>
          </p:cNvPr>
          <p:cNvPicPr>
            <a:picLocks noChangeAspect="1"/>
          </p:cNvPicPr>
          <p:nvPr/>
        </p:nvPicPr>
        <p:blipFill>
          <a:blip r:embed="rId5"/>
          <a:stretch>
            <a:fillRect/>
          </a:stretch>
        </p:blipFill>
        <p:spPr>
          <a:xfrm>
            <a:off x="2035263" y="3819877"/>
            <a:ext cx="4900085" cy="960203"/>
          </a:xfrm>
          <a:prstGeom prst="rect">
            <a:avLst/>
          </a:prstGeom>
        </p:spPr>
      </p:pic>
    </p:spTree>
    <p:extLst>
      <p:ext uri="{BB962C8B-B14F-4D97-AF65-F5344CB8AC3E}">
        <p14:creationId xmlns:p14="http://schemas.microsoft.com/office/powerpoint/2010/main" val="3176346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5">
          <a:extLst>
            <a:ext uri="{FF2B5EF4-FFF2-40B4-BE49-F238E27FC236}">
              <a16:creationId xmlns:a16="http://schemas.microsoft.com/office/drawing/2014/main" id="{DFBE5D28-308E-70B9-BB64-D1F588A63578}"/>
            </a:ext>
          </a:extLst>
        </p:cNvPr>
        <p:cNvGrpSpPr/>
        <p:nvPr/>
      </p:nvGrpSpPr>
      <p:grpSpPr>
        <a:xfrm>
          <a:off x="0" y="0"/>
          <a:ext cx="0" cy="0"/>
          <a:chOff x="0" y="0"/>
          <a:chExt cx="0" cy="0"/>
        </a:xfrm>
      </p:grpSpPr>
      <p:sp>
        <p:nvSpPr>
          <p:cNvPr id="396" name="Google Shape;396;p33">
            <a:extLst>
              <a:ext uri="{FF2B5EF4-FFF2-40B4-BE49-F238E27FC236}">
                <a16:creationId xmlns:a16="http://schemas.microsoft.com/office/drawing/2014/main" id="{F3A06B18-65CD-2511-F288-25A7B3FA6EFC}"/>
              </a:ext>
            </a:extLst>
          </p:cNvPr>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a:extLst>
              <a:ext uri="{FF2B5EF4-FFF2-40B4-BE49-F238E27FC236}">
                <a16:creationId xmlns:a16="http://schemas.microsoft.com/office/drawing/2014/main" id="{EE161C37-6596-78F3-426B-F932122E3CE0}"/>
              </a:ext>
            </a:extLst>
          </p:cNvPr>
          <p:cNvSpPr txBox="1">
            <a:spLocks noGrp="1"/>
          </p:cNvSpPr>
          <p:nvPr>
            <p:ph type="title"/>
          </p:nvPr>
        </p:nvSpPr>
        <p:spPr>
          <a:xfrm>
            <a:off x="4454074" y="1511882"/>
            <a:ext cx="3596342" cy="211132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Understanding Networks and Network scanning</a:t>
            </a:r>
          </a:p>
        </p:txBody>
      </p:sp>
      <p:sp>
        <p:nvSpPr>
          <p:cNvPr id="399" name="Google Shape;399;p33">
            <a:extLst>
              <a:ext uri="{FF2B5EF4-FFF2-40B4-BE49-F238E27FC236}">
                <a16:creationId xmlns:a16="http://schemas.microsoft.com/office/drawing/2014/main" id="{4D73FAD5-A55B-5EFC-DB31-CB35CC6BC2C7}"/>
              </a:ext>
            </a:extLst>
          </p:cNvPr>
          <p:cNvSpPr txBox="1">
            <a:spLocks noGrp="1"/>
          </p:cNvSpPr>
          <p:nvPr>
            <p:ph type="title" idx="2"/>
          </p:nvPr>
        </p:nvSpPr>
        <p:spPr>
          <a:xfrm>
            <a:off x="1814447" y="1872250"/>
            <a:ext cx="1962231"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kumimoji="0" lang="en" sz="1200" b="0" i="0" u="none" strike="noStrike" kern="0" cap="none" spc="0" normalizeH="0" baseline="0" noProof="0" dirty="0">
                <a:ln>
                  <a:noFill/>
                </a:ln>
                <a:solidFill>
                  <a:srgbClr val="FFFFFF"/>
                </a:solidFill>
                <a:effectLst/>
                <a:uLnTx/>
                <a:uFillTx/>
                <a:latin typeface="Audiowide"/>
                <a:sym typeface="Audiowide"/>
              </a:rPr>
              <a:t>week </a:t>
            </a:r>
            <a:r>
              <a:rPr lang="en" dirty="0"/>
              <a:t>04</a:t>
            </a:r>
            <a:endParaRPr dirty="0"/>
          </a:p>
        </p:txBody>
      </p:sp>
      <p:grpSp>
        <p:nvGrpSpPr>
          <p:cNvPr id="400" name="Google Shape;400;p33">
            <a:extLst>
              <a:ext uri="{FF2B5EF4-FFF2-40B4-BE49-F238E27FC236}">
                <a16:creationId xmlns:a16="http://schemas.microsoft.com/office/drawing/2014/main" id="{FA967B08-1BE1-CEDC-F50D-4B150242670C}"/>
              </a:ext>
            </a:extLst>
          </p:cNvPr>
          <p:cNvGrpSpPr/>
          <p:nvPr/>
        </p:nvGrpSpPr>
        <p:grpSpPr>
          <a:xfrm rot="10800000">
            <a:off x="8057882" y="382596"/>
            <a:ext cx="288601" cy="1096693"/>
            <a:chOff x="1006700" y="2603975"/>
            <a:chExt cx="55450" cy="210700"/>
          </a:xfrm>
        </p:grpSpPr>
        <p:sp>
          <p:nvSpPr>
            <p:cNvPr id="401" name="Google Shape;401;p33">
              <a:extLst>
                <a:ext uri="{FF2B5EF4-FFF2-40B4-BE49-F238E27FC236}">
                  <a16:creationId xmlns:a16="http://schemas.microsoft.com/office/drawing/2014/main" id="{88485835-0658-1785-BC62-ECAD2096E4F6}"/>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a:extLst>
                <a:ext uri="{FF2B5EF4-FFF2-40B4-BE49-F238E27FC236}">
                  <a16:creationId xmlns:a16="http://schemas.microsoft.com/office/drawing/2014/main" id="{C70AE3C9-B484-1658-49BD-DB9CC6A62D2C}"/>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a:extLst>
                <a:ext uri="{FF2B5EF4-FFF2-40B4-BE49-F238E27FC236}">
                  <a16:creationId xmlns:a16="http://schemas.microsoft.com/office/drawing/2014/main" id="{5DEDADC8-5A39-EFDF-FB0C-6585B34F2837}"/>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a:extLst>
                <a:ext uri="{FF2B5EF4-FFF2-40B4-BE49-F238E27FC236}">
                  <a16:creationId xmlns:a16="http://schemas.microsoft.com/office/drawing/2014/main" id="{C6A16951-1A8A-B6CC-A1E8-8E9DEB9A1A4E}"/>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a:extLst>
                <a:ext uri="{FF2B5EF4-FFF2-40B4-BE49-F238E27FC236}">
                  <a16:creationId xmlns:a16="http://schemas.microsoft.com/office/drawing/2014/main" id="{173CC24E-9D78-00F8-DC75-75DA3BBB8A39}"/>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a:extLst>
                <a:ext uri="{FF2B5EF4-FFF2-40B4-BE49-F238E27FC236}">
                  <a16:creationId xmlns:a16="http://schemas.microsoft.com/office/drawing/2014/main" id="{5E8DD69A-9E3E-D1B9-9D32-B232436C4730}"/>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a:extLst>
              <a:ext uri="{FF2B5EF4-FFF2-40B4-BE49-F238E27FC236}">
                <a16:creationId xmlns:a16="http://schemas.microsoft.com/office/drawing/2014/main" id="{F6F7108F-288F-9E7D-3DD8-D498E3D4E403}"/>
              </a:ext>
            </a:extLst>
          </p:cNvPr>
          <p:cNvGrpSpPr/>
          <p:nvPr/>
        </p:nvGrpSpPr>
        <p:grpSpPr>
          <a:xfrm>
            <a:off x="558602" y="508321"/>
            <a:ext cx="781224" cy="726909"/>
            <a:chOff x="827350" y="3629733"/>
            <a:chExt cx="1431600" cy="1332067"/>
          </a:xfrm>
        </p:grpSpPr>
        <p:sp>
          <p:nvSpPr>
            <p:cNvPr id="408" name="Google Shape;408;p33">
              <a:extLst>
                <a:ext uri="{FF2B5EF4-FFF2-40B4-BE49-F238E27FC236}">
                  <a16:creationId xmlns:a16="http://schemas.microsoft.com/office/drawing/2014/main" id="{EC87FECF-335F-68DF-BAF0-8C5FA542BA28}"/>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a:extLst>
                <a:ext uri="{FF2B5EF4-FFF2-40B4-BE49-F238E27FC236}">
                  <a16:creationId xmlns:a16="http://schemas.microsoft.com/office/drawing/2014/main" id="{94DFBF44-8EE2-6893-C4F8-4B5A32FA2ECD}"/>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a:extLst>
                <a:ext uri="{FF2B5EF4-FFF2-40B4-BE49-F238E27FC236}">
                  <a16:creationId xmlns:a16="http://schemas.microsoft.com/office/drawing/2014/main" id="{FF9382B8-23A6-FE19-F0E4-0DEE91F494E8}"/>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a:extLst>
              <a:ext uri="{FF2B5EF4-FFF2-40B4-BE49-F238E27FC236}">
                <a16:creationId xmlns:a16="http://schemas.microsoft.com/office/drawing/2014/main" id="{8D165E3C-B1FE-C34E-6418-9AA46B0189EE}"/>
              </a:ext>
            </a:extLst>
          </p:cNvPr>
          <p:cNvGrpSpPr/>
          <p:nvPr/>
        </p:nvGrpSpPr>
        <p:grpSpPr>
          <a:xfrm>
            <a:off x="1387564" y="321673"/>
            <a:ext cx="356325" cy="331552"/>
            <a:chOff x="827350" y="3629733"/>
            <a:chExt cx="1431600" cy="1332067"/>
          </a:xfrm>
        </p:grpSpPr>
        <p:sp>
          <p:nvSpPr>
            <p:cNvPr id="412" name="Google Shape;412;p33">
              <a:extLst>
                <a:ext uri="{FF2B5EF4-FFF2-40B4-BE49-F238E27FC236}">
                  <a16:creationId xmlns:a16="http://schemas.microsoft.com/office/drawing/2014/main" id="{C38CCFC1-3AB4-6D6A-A579-4185012C75A3}"/>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a:extLst>
                <a:ext uri="{FF2B5EF4-FFF2-40B4-BE49-F238E27FC236}">
                  <a16:creationId xmlns:a16="http://schemas.microsoft.com/office/drawing/2014/main" id="{14BE080C-D653-321C-13FE-79E8EEC53984}"/>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a:extLst>
                <a:ext uri="{FF2B5EF4-FFF2-40B4-BE49-F238E27FC236}">
                  <a16:creationId xmlns:a16="http://schemas.microsoft.com/office/drawing/2014/main" id="{559394D6-6D84-44DB-B057-AF4E46D034E6}"/>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a:extLst>
              <a:ext uri="{FF2B5EF4-FFF2-40B4-BE49-F238E27FC236}">
                <a16:creationId xmlns:a16="http://schemas.microsoft.com/office/drawing/2014/main" id="{8EC1FAA2-F3BD-0287-053D-33DF9B8B142A}"/>
              </a:ext>
            </a:extLst>
          </p:cNvPr>
          <p:cNvGrpSpPr/>
          <p:nvPr/>
        </p:nvGrpSpPr>
        <p:grpSpPr>
          <a:xfrm>
            <a:off x="7535601" y="3848738"/>
            <a:ext cx="895180" cy="832942"/>
            <a:chOff x="827350" y="3629733"/>
            <a:chExt cx="1431600" cy="1332067"/>
          </a:xfrm>
        </p:grpSpPr>
        <p:sp>
          <p:nvSpPr>
            <p:cNvPr id="416" name="Google Shape;416;p33">
              <a:extLst>
                <a:ext uri="{FF2B5EF4-FFF2-40B4-BE49-F238E27FC236}">
                  <a16:creationId xmlns:a16="http://schemas.microsoft.com/office/drawing/2014/main" id="{9ECB6370-8C29-5ED4-BF8C-A1732A765C91}"/>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a:extLst>
                <a:ext uri="{FF2B5EF4-FFF2-40B4-BE49-F238E27FC236}">
                  <a16:creationId xmlns:a16="http://schemas.microsoft.com/office/drawing/2014/main" id="{A6154228-376F-7613-A805-88926A23BF7B}"/>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a:extLst>
                <a:ext uri="{FF2B5EF4-FFF2-40B4-BE49-F238E27FC236}">
                  <a16:creationId xmlns:a16="http://schemas.microsoft.com/office/drawing/2014/main" id="{E0F7E04C-EC09-7900-B990-C75162E42512}"/>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a:extLst>
              <a:ext uri="{FF2B5EF4-FFF2-40B4-BE49-F238E27FC236}">
                <a16:creationId xmlns:a16="http://schemas.microsoft.com/office/drawing/2014/main" id="{9311D755-FC62-D7A5-C1BD-D19F11CF9C52}"/>
              </a:ext>
            </a:extLst>
          </p:cNvPr>
          <p:cNvGrpSpPr/>
          <p:nvPr/>
        </p:nvGrpSpPr>
        <p:grpSpPr>
          <a:xfrm>
            <a:off x="7902683" y="2980240"/>
            <a:ext cx="598982" cy="557337"/>
            <a:chOff x="827350" y="3629733"/>
            <a:chExt cx="1431600" cy="1332067"/>
          </a:xfrm>
        </p:grpSpPr>
        <p:sp>
          <p:nvSpPr>
            <p:cNvPr id="420" name="Google Shape;420;p33">
              <a:extLst>
                <a:ext uri="{FF2B5EF4-FFF2-40B4-BE49-F238E27FC236}">
                  <a16:creationId xmlns:a16="http://schemas.microsoft.com/office/drawing/2014/main" id="{18A5D651-9DC5-F7E3-4741-021301D76FF5}"/>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a:extLst>
                <a:ext uri="{FF2B5EF4-FFF2-40B4-BE49-F238E27FC236}">
                  <a16:creationId xmlns:a16="http://schemas.microsoft.com/office/drawing/2014/main" id="{27164D81-4A93-40A4-4F97-8D03CB67ECD3}"/>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a:extLst>
                <a:ext uri="{FF2B5EF4-FFF2-40B4-BE49-F238E27FC236}">
                  <a16:creationId xmlns:a16="http://schemas.microsoft.com/office/drawing/2014/main" id="{43E34762-9667-8D7F-57B9-35D1E3C019ED}"/>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a:extLst>
              <a:ext uri="{FF2B5EF4-FFF2-40B4-BE49-F238E27FC236}">
                <a16:creationId xmlns:a16="http://schemas.microsoft.com/office/drawing/2014/main" id="{21E7FF93-3C69-5A4E-0E20-0771B049EAC0}"/>
              </a:ext>
            </a:extLst>
          </p:cNvPr>
          <p:cNvGrpSpPr/>
          <p:nvPr/>
        </p:nvGrpSpPr>
        <p:grpSpPr>
          <a:xfrm>
            <a:off x="6634531" y="4239131"/>
            <a:ext cx="464268" cy="431989"/>
            <a:chOff x="827350" y="3629733"/>
            <a:chExt cx="1431600" cy="1332067"/>
          </a:xfrm>
        </p:grpSpPr>
        <p:sp>
          <p:nvSpPr>
            <p:cNvPr id="424" name="Google Shape;424;p33">
              <a:extLst>
                <a:ext uri="{FF2B5EF4-FFF2-40B4-BE49-F238E27FC236}">
                  <a16:creationId xmlns:a16="http://schemas.microsoft.com/office/drawing/2014/main" id="{3237348D-DBE7-26DD-CCA1-6D5D0565F93B}"/>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a:extLst>
                <a:ext uri="{FF2B5EF4-FFF2-40B4-BE49-F238E27FC236}">
                  <a16:creationId xmlns:a16="http://schemas.microsoft.com/office/drawing/2014/main" id="{86086224-D680-AA09-200A-7D3F03653D4D}"/>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a:extLst>
                <a:ext uri="{FF2B5EF4-FFF2-40B4-BE49-F238E27FC236}">
                  <a16:creationId xmlns:a16="http://schemas.microsoft.com/office/drawing/2014/main" id="{6C9F3B61-C393-BE09-E1E1-4FCF613338EE}"/>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a:extLst>
              <a:ext uri="{FF2B5EF4-FFF2-40B4-BE49-F238E27FC236}">
                <a16:creationId xmlns:a16="http://schemas.microsoft.com/office/drawing/2014/main" id="{C05274B3-87D6-E3DA-C792-D563C644A7FD}"/>
              </a:ext>
            </a:extLst>
          </p:cNvPr>
          <p:cNvGrpSpPr/>
          <p:nvPr/>
        </p:nvGrpSpPr>
        <p:grpSpPr>
          <a:xfrm rot="5400000">
            <a:off x="962657" y="3906771"/>
            <a:ext cx="288601" cy="1096693"/>
            <a:chOff x="1006700" y="2603975"/>
            <a:chExt cx="55450" cy="210700"/>
          </a:xfrm>
        </p:grpSpPr>
        <p:sp>
          <p:nvSpPr>
            <p:cNvPr id="428" name="Google Shape;428;p33">
              <a:extLst>
                <a:ext uri="{FF2B5EF4-FFF2-40B4-BE49-F238E27FC236}">
                  <a16:creationId xmlns:a16="http://schemas.microsoft.com/office/drawing/2014/main" id="{87A1089D-3EA3-1116-BB38-C49813BB1F01}"/>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a:extLst>
                <a:ext uri="{FF2B5EF4-FFF2-40B4-BE49-F238E27FC236}">
                  <a16:creationId xmlns:a16="http://schemas.microsoft.com/office/drawing/2014/main" id="{A7184230-2895-48B9-579D-22E371879C0B}"/>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a:extLst>
                <a:ext uri="{FF2B5EF4-FFF2-40B4-BE49-F238E27FC236}">
                  <a16:creationId xmlns:a16="http://schemas.microsoft.com/office/drawing/2014/main" id="{D2EFE80C-65DE-B0F7-A681-8A96ACB03125}"/>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a:extLst>
                <a:ext uri="{FF2B5EF4-FFF2-40B4-BE49-F238E27FC236}">
                  <a16:creationId xmlns:a16="http://schemas.microsoft.com/office/drawing/2014/main" id="{F81C1EDC-377A-FCF9-4E12-08A95E610235}"/>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a:extLst>
                <a:ext uri="{FF2B5EF4-FFF2-40B4-BE49-F238E27FC236}">
                  <a16:creationId xmlns:a16="http://schemas.microsoft.com/office/drawing/2014/main" id="{4F3BA279-24EC-3876-3FD6-B6DBD9D127C9}"/>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a:extLst>
                <a:ext uri="{FF2B5EF4-FFF2-40B4-BE49-F238E27FC236}">
                  <a16:creationId xmlns:a16="http://schemas.microsoft.com/office/drawing/2014/main" id="{EFBFDF62-93C7-B125-7F09-ABA1842EFE15}"/>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13168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What is a Network</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4DECDF5-408D-B249-A8BE-30591735C803}"/>
              </a:ext>
            </a:extLst>
          </p:cNvPr>
          <p:cNvSpPr txBox="1"/>
          <p:nvPr/>
        </p:nvSpPr>
        <p:spPr>
          <a:xfrm>
            <a:off x="836409" y="1431002"/>
            <a:ext cx="7588041" cy="2893100"/>
          </a:xfrm>
          <a:prstGeom prst="rect">
            <a:avLst/>
          </a:prstGeom>
          <a:noFill/>
        </p:spPr>
        <p:txBody>
          <a:bodyPr wrap="square" rtlCol="0">
            <a:spAutoFit/>
          </a:bodyPr>
          <a:lstStyle/>
          <a:p>
            <a:pPr algn="l"/>
            <a:r>
              <a:rPr lang="en-US" dirty="0">
                <a:solidFill>
                  <a:schemeClr val="bg1"/>
                </a:solidFill>
                <a:latin typeface="OpenSans"/>
              </a:rPr>
              <a:t>A network is a group of connected devices. </a:t>
            </a:r>
          </a:p>
          <a:p>
            <a:pPr algn="l"/>
            <a:endParaRPr lang="en-US" dirty="0">
              <a:solidFill>
                <a:schemeClr val="bg1"/>
              </a:solidFill>
              <a:latin typeface="OpenSans"/>
            </a:endParaRPr>
          </a:p>
          <a:p>
            <a:pPr algn="l"/>
            <a:r>
              <a:rPr lang="en-US" dirty="0">
                <a:solidFill>
                  <a:schemeClr val="bg1"/>
                </a:solidFill>
                <a:latin typeface="OpenSans"/>
              </a:rPr>
              <a:t>The devices on a network can communicate with each other over network cables or wireless connections. </a:t>
            </a:r>
          </a:p>
          <a:p>
            <a:pPr algn="l"/>
            <a:endParaRPr lang="en-US" dirty="0">
              <a:solidFill>
                <a:schemeClr val="bg1"/>
              </a:solidFill>
              <a:latin typeface="OpenSans"/>
            </a:endParaRPr>
          </a:p>
          <a:p>
            <a:pPr algn="l"/>
            <a:r>
              <a:rPr lang="en-US" dirty="0">
                <a:solidFill>
                  <a:schemeClr val="bg1"/>
                </a:solidFill>
                <a:latin typeface="OpenSans"/>
              </a:rPr>
              <a:t>Devices need to find each other on a network to establish communications. </a:t>
            </a:r>
          </a:p>
          <a:p>
            <a:pPr algn="l"/>
            <a:endParaRPr lang="en-US" dirty="0">
              <a:solidFill>
                <a:schemeClr val="bg1"/>
              </a:solidFill>
              <a:latin typeface="OpenSans"/>
            </a:endParaRPr>
          </a:p>
          <a:p>
            <a:pPr algn="l"/>
            <a:r>
              <a:rPr lang="en-US" dirty="0">
                <a:solidFill>
                  <a:schemeClr val="bg1"/>
                </a:solidFill>
                <a:latin typeface="OpenSans"/>
              </a:rPr>
              <a:t>These devices will use unique addresses, or identifiers, to locate each other. These are called the </a:t>
            </a:r>
            <a:r>
              <a:rPr lang="en-US" b="1" dirty="0">
                <a:solidFill>
                  <a:schemeClr val="bg1"/>
                </a:solidFill>
                <a:latin typeface="OpenSans"/>
              </a:rPr>
              <a:t>IP and MAC addresses</a:t>
            </a:r>
            <a:r>
              <a:rPr lang="en-US" dirty="0">
                <a:solidFill>
                  <a:schemeClr val="bg1"/>
                </a:solidFill>
                <a:latin typeface="OpenSans"/>
              </a:rPr>
              <a:t>.</a:t>
            </a:r>
          </a:p>
          <a:p>
            <a:pPr algn="l"/>
            <a:endParaRPr lang="en-US" dirty="0">
              <a:solidFill>
                <a:schemeClr val="bg1"/>
              </a:solidFill>
              <a:latin typeface="OpenSans"/>
            </a:endParaRPr>
          </a:p>
          <a:p>
            <a:pPr algn="l"/>
            <a:r>
              <a:rPr lang="en-US" dirty="0">
                <a:solidFill>
                  <a:schemeClr val="bg1"/>
                </a:solidFill>
                <a:latin typeface="OpenSans"/>
              </a:rPr>
              <a:t>Devices can communicate on two types of networks: a local area network, also known as a </a:t>
            </a:r>
            <a:r>
              <a:rPr lang="en-US" b="1" dirty="0">
                <a:solidFill>
                  <a:schemeClr val="bg1"/>
                </a:solidFill>
                <a:latin typeface="OpenSans"/>
              </a:rPr>
              <a:t>LAN</a:t>
            </a:r>
            <a:r>
              <a:rPr lang="en-US" dirty="0">
                <a:solidFill>
                  <a:schemeClr val="bg1"/>
                </a:solidFill>
                <a:latin typeface="OpenSans"/>
              </a:rPr>
              <a:t>, and a wide area network, also known as a </a:t>
            </a:r>
            <a:r>
              <a:rPr lang="en-US" b="1" dirty="0">
                <a:solidFill>
                  <a:schemeClr val="bg1"/>
                </a:solidFill>
                <a:latin typeface="OpenSans"/>
              </a:rPr>
              <a:t>WAN</a:t>
            </a:r>
            <a:r>
              <a:rPr lang="en-US" dirty="0">
                <a:solidFill>
                  <a:schemeClr val="bg1"/>
                </a:solidFill>
                <a:latin typeface="OpenSans"/>
              </a:rPr>
              <a:t>.</a:t>
            </a:r>
          </a:p>
          <a:p>
            <a:pPr algn="l"/>
            <a:endParaRPr lang="en-US" dirty="0">
              <a:solidFill>
                <a:schemeClr val="bg1"/>
              </a:solidFill>
              <a:latin typeface="OpenSans"/>
            </a:endParaRPr>
          </a:p>
        </p:txBody>
      </p:sp>
    </p:spTree>
    <p:extLst>
      <p:ext uri="{BB962C8B-B14F-4D97-AF65-F5344CB8AC3E}">
        <p14:creationId xmlns:p14="http://schemas.microsoft.com/office/powerpoint/2010/main" val="2963029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Network Security</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4DECDF5-408D-B249-A8BE-30591735C803}"/>
              </a:ext>
            </a:extLst>
          </p:cNvPr>
          <p:cNvSpPr txBox="1"/>
          <p:nvPr/>
        </p:nvSpPr>
        <p:spPr>
          <a:xfrm>
            <a:off x="836409" y="1431002"/>
            <a:ext cx="7588041" cy="2031325"/>
          </a:xfrm>
          <a:prstGeom prst="rect">
            <a:avLst/>
          </a:prstGeom>
          <a:noFill/>
        </p:spPr>
        <p:txBody>
          <a:bodyPr wrap="square" rtlCol="0">
            <a:spAutoFit/>
          </a:bodyPr>
          <a:lstStyle/>
          <a:p>
            <a:pPr algn="l"/>
            <a:r>
              <a:rPr lang="en-US" dirty="0">
                <a:solidFill>
                  <a:schemeClr val="bg1"/>
                </a:solidFill>
                <a:latin typeface="OpenSans"/>
              </a:rPr>
              <a:t>Network security is important because we want to ensure that our network systems are safe and resilient to defend against malicious hackers and that we can protect our user data.</a:t>
            </a:r>
          </a:p>
          <a:p>
            <a:pPr algn="l"/>
            <a:endParaRPr lang="en-US" dirty="0">
              <a:solidFill>
                <a:schemeClr val="bg1"/>
              </a:solidFill>
              <a:latin typeface="OpenSans"/>
            </a:endParaRPr>
          </a:p>
          <a:p>
            <a:pPr algn="l"/>
            <a:r>
              <a:rPr lang="en-US" dirty="0">
                <a:solidFill>
                  <a:schemeClr val="bg1"/>
                </a:solidFill>
                <a:latin typeface="OpenSans"/>
              </a:rPr>
              <a:t>Working with network security allows us to see the overview of the whole company's network systems.</a:t>
            </a:r>
          </a:p>
          <a:p>
            <a:pPr algn="l"/>
            <a:endParaRPr lang="en-US" dirty="0">
              <a:solidFill>
                <a:schemeClr val="bg1"/>
              </a:solidFill>
              <a:latin typeface="OpenSans"/>
            </a:endParaRPr>
          </a:p>
          <a:p>
            <a:pPr algn="l"/>
            <a:r>
              <a:rPr lang="en-US" dirty="0">
                <a:solidFill>
                  <a:schemeClr val="bg1"/>
                </a:solidFill>
                <a:latin typeface="OpenSans"/>
              </a:rPr>
              <a:t>When working in network security, there are often going to be requests that come from network teams and security teams that have specific requirements on certain platforms or on a feature that they need in one of the network policies, which you may need to escalate or try to work on a fix for.</a:t>
            </a:r>
          </a:p>
        </p:txBody>
      </p:sp>
    </p:spTree>
    <p:extLst>
      <p:ext uri="{BB962C8B-B14F-4D97-AF65-F5344CB8AC3E}">
        <p14:creationId xmlns:p14="http://schemas.microsoft.com/office/powerpoint/2010/main" val="3228497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Network Security Applications</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4DECDF5-408D-B249-A8BE-30591735C803}"/>
              </a:ext>
            </a:extLst>
          </p:cNvPr>
          <p:cNvSpPr txBox="1"/>
          <p:nvPr/>
        </p:nvSpPr>
        <p:spPr>
          <a:xfrm>
            <a:off x="836409" y="1431002"/>
            <a:ext cx="7588041" cy="2462213"/>
          </a:xfrm>
          <a:prstGeom prst="rect">
            <a:avLst/>
          </a:prstGeom>
          <a:noFill/>
        </p:spPr>
        <p:txBody>
          <a:bodyPr wrap="square" rtlCol="0">
            <a:spAutoFit/>
          </a:bodyPr>
          <a:lstStyle/>
          <a:p>
            <a:pPr algn="l"/>
            <a:r>
              <a:rPr lang="en-US" b="0" i="0" dirty="0">
                <a:solidFill>
                  <a:schemeClr val="bg1"/>
                </a:solidFill>
                <a:effectLst/>
                <a:latin typeface="OpenSans"/>
              </a:rPr>
              <a:t>An entry-level cybersecurity analyst would look at using </a:t>
            </a:r>
            <a:r>
              <a:rPr lang="en-US" b="1" i="0" dirty="0">
                <a:solidFill>
                  <a:srgbClr val="FFC000"/>
                </a:solidFill>
                <a:effectLst/>
                <a:latin typeface="OpenSans"/>
              </a:rPr>
              <a:t>command lines</a:t>
            </a:r>
            <a:r>
              <a:rPr lang="en-US" b="0" i="0" dirty="0">
                <a:solidFill>
                  <a:schemeClr val="bg1"/>
                </a:solidFill>
                <a:effectLst/>
                <a:latin typeface="OpenSans"/>
              </a:rPr>
              <a:t>, </a:t>
            </a:r>
            <a:r>
              <a:rPr lang="en-US" b="1" i="0" dirty="0">
                <a:solidFill>
                  <a:srgbClr val="FFC000"/>
                </a:solidFill>
                <a:effectLst/>
                <a:latin typeface="OpenSans"/>
              </a:rPr>
              <a:t>log parsing</a:t>
            </a:r>
            <a:r>
              <a:rPr lang="en-US" b="0" i="0" dirty="0">
                <a:solidFill>
                  <a:schemeClr val="bg1"/>
                </a:solidFill>
                <a:effectLst/>
                <a:latin typeface="OpenSans"/>
              </a:rPr>
              <a:t>, and </a:t>
            </a:r>
            <a:r>
              <a:rPr lang="en-US" b="1" i="0" dirty="0">
                <a:solidFill>
                  <a:srgbClr val="FFC000"/>
                </a:solidFill>
                <a:effectLst/>
                <a:latin typeface="OpenSans"/>
              </a:rPr>
              <a:t>network traffic analysis</a:t>
            </a:r>
            <a:r>
              <a:rPr lang="en-US" b="0" i="0" dirty="0">
                <a:solidFill>
                  <a:schemeClr val="bg1"/>
                </a:solidFill>
                <a:effectLst/>
                <a:latin typeface="OpenSans"/>
              </a:rPr>
              <a:t> in their everyday scope of work. </a:t>
            </a:r>
          </a:p>
          <a:p>
            <a:pPr algn="l"/>
            <a:endParaRPr lang="en-US" dirty="0">
              <a:solidFill>
                <a:schemeClr val="bg1"/>
              </a:solidFill>
              <a:latin typeface="OpenSans"/>
            </a:endParaRPr>
          </a:p>
          <a:p>
            <a:pPr algn="l"/>
            <a:r>
              <a:rPr lang="en-US" b="1" i="0" dirty="0">
                <a:solidFill>
                  <a:schemeClr val="bg1"/>
                </a:solidFill>
                <a:effectLst/>
                <a:latin typeface="OpenSans"/>
              </a:rPr>
              <a:t>The command line</a:t>
            </a:r>
            <a:r>
              <a:rPr lang="en-US" b="0" i="0" dirty="0">
                <a:solidFill>
                  <a:schemeClr val="bg1"/>
                </a:solidFill>
                <a:effectLst/>
                <a:latin typeface="OpenSans"/>
              </a:rPr>
              <a:t> allows you to interact with various levels of your operating system.</a:t>
            </a:r>
          </a:p>
          <a:p>
            <a:pPr algn="l"/>
            <a:endParaRPr lang="en-US" dirty="0">
              <a:solidFill>
                <a:schemeClr val="bg1"/>
              </a:solidFill>
              <a:latin typeface="OpenSans"/>
            </a:endParaRPr>
          </a:p>
          <a:p>
            <a:pPr algn="l"/>
            <a:r>
              <a:rPr lang="en-US" dirty="0">
                <a:solidFill>
                  <a:schemeClr val="bg1"/>
                </a:solidFill>
                <a:latin typeface="OpenSans"/>
              </a:rPr>
              <a:t>Logs in</a:t>
            </a:r>
            <a:r>
              <a:rPr lang="en-US" b="0" i="0" dirty="0">
                <a:solidFill>
                  <a:schemeClr val="bg1"/>
                </a:solidFill>
                <a:effectLst/>
                <a:latin typeface="OpenSans"/>
              </a:rPr>
              <a:t> log parsing help and support you in finding out and debugging what is going on in your program or application.</a:t>
            </a:r>
          </a:p>
          <a:p>
            <a:pPr algn="l"/>
            <a:endParaRPr lang="en-US" dirty="0">
              <a:solidFill>
                <a:schemeClr val="bg1"/>
              </a:solidFill>
              <a:latin typeface="OpenSans"/>
            </a:endParaRPr>
          </a:p>
          <a:p>
            <a:r>
              <a:rPr lang="en-US" b="0" i="0" dirty="0">
                <a:solidFill>
                  <a:schemeClr val="bg1"/>
                </a:solidFill>
                <a:effectLst/>
                <a:latin typeface="OpenSans"/>
              </a:rPr>
              <a:t>Network traffic analysis is looking at networks across various application and network layers and seeing what that traffic is doing, how it can be secured as well as identify any vulnerabilities and concerns.</a:t>
            </a:r>
          </a:p>
        </p:txBody>
      </p:sp>
    </p:spTree>
    <p:extLst>
      <p:ext uri="{BB962C8B-B14F-4D97-AF65-F5344CB8AC3E}">
        <p14:creationId xmlns:p14="http://schemas.microsoft.com/office/powerpoint/2010/main" val="1438799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txBox="1">
            <a:spLocks noGrp="1"/>
          </p:cNvSpPr>
          <p:nvPr>
            <p:ph type="title"/>
          </p:nvPr>
        </p:nvSpPr>
        <p:spPr>
          <a:xfrm>
            <a:off x="4428758" y="1831882"/>
            <a:ext cx="3699234" cy="1286870"/>
          </a:xfrm>
          <a:prstGeom prst="rect">
            <a:avLst/>
          </a:prstGeom>
        </p:spPr>
        <p:txBody>
          <a:bodyPr spcFirstLastPara="1" wrap="square" lIns="91425" tIns="91425" rIns="91425" bIns="91425" anchor="b" anchorCtr="0">
            <a:noAutofit/>
          </a:bodyPr>
          <a:lstStyle/>
          <a:p>
            <a:r>
              <a:rPr lang="en-US" dirty="0"/>
              <a:t>Network Scanning</a:t>
            </a:r>
            <a:endParaRPr sz="1800" dirty="0"/>
          </a:p>
        </p:txBody>
      </p:sp>
      <p:sp>
        <p:nvSpPr>
          <p:cNvPr id="399" name="Google Shape;399;p33"/>
          <p:cNvSpPr txBox="1">
            <a:spLocks noGrp="1"/>
          </p:cNvSpPr>
          <p:nvPr>
            <p:ph type="title" idx="2"/>
          </p:nvPr>
        </p:nvSpPr>
        <p:spPr>
          <a:xfrm>
            <a:off x="1827333" y="1872250"/>
            <a:ext cx="2141840" cy="119607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kumimoji="0" lang="en" sz="1200" b="0" i="0" u="none" strike="noStrike" kern="0" cap="none" spc="0" normalizeH="0" baseline="0" noProof="0" dirty="0">
                <a:ln>
                  <a:noFill/>
                </a:ln>
                <a:solidFill>
                  <a:srgbClr val="FFFFFF"/>
                </a:solidFill>
                <a:effectLst/>
                <a:uLnTx/>
                <a:uFillTx/>
                <a:latin typeface="Audiowide"/>
                <a:sym typeface="Audiowide"/>
              </a:rPr>
              <a:t>week </a:t>
            </a:r>
            <a:r>
              <a:rPr lang="en" dirty="0"/>
              <a:t>05</a:t>
            </a:r>
            <a:endParaRPr dirty="0"/>
          </a:p>
        </p:txBody>
      </p:sp>
      <p:grpSp>
        <p:nvGrpSpPr>
          <p:cNvPr id="400" name="Google Shape;400;p33"/>
          <p:cNvGrpSpPr/>
          <p:nvPr/>
        </p:nvGrpSpPr>
        <p:grpSpPr>
          <a:xfrm rot="10800000">
            <a:off x="8057882" y="382596"/>
            <a:ext cx="288601" cy="1096693"/>
            <a:chOff x="1006700" y="2603975"/>
            <a:chExt cx="55450" cy="210700"/>
          </a:xfrm>
        </p:grpSpPr>
        <p:sp>
          <p:nvSpPr>
            <p:cNvPr id="401" name="Google Shape;401;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p:cNvGrpSpPr/>
          <p:nvPr/>
        </p:nvGrpSpPr>
        <p:grpSpPr>
          <a:xfrm>
            <a:off x="558602" y="508321"/>
            <a:ext cx="781224" cy="726909"/>
            <a:chOff x="827350" y="3629733"/>
            <a:chExt cx="1431600" cy="1332067"/>
          </a:xfrm>
        </p:grpSpPr>
        <p:sp>
          <p:nvSpPr>
            <p:cNvPr id="408" name="Google Shape;408;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p:cNvGrpSpPr/>
          <p:nvPr/>
        </p:nvGrpSpPr>
        <p:grpSpPr>
          <a:xfrm>
            <a:off x="1387564" y="321673"/>
            <a:ext cx="356325" cy="331552"/>
            <a:chOff x="827350" y="3629733"/>
            <a:chExt cx="1431600" cy="1332067"/>
          </a:xfrm>
        </p:grpSpPr>
        <p:sp>
          <p:nvSpPr>
            <p:cNvPr id="412" name="Google Shape;412;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p:cNvGrpSpPr/>
          <p:nvPr/>
        </p:nvGrpSpPr>
        <p:grpSpPr>
          <a:xfrm>
            <a:off x="7535601" y="3848738"/>
            <a:ext cx="895180" cy="832942"/>
            <a:chOff x="827350" y="3629733"/>
            <a:chExt cx="1431600" cy="1332067"/>
          </a:xfrm>
        </p:grpSpPr>
        <p:sp>
          <p:nvSpPr>
            <p:cNvPr id="416" name="Google Shape;416;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a:off x="7902683" y="2980240"/>
            <a:ext cx="598982" cy="557337"/>
            <a:chOff x="827350" y="3629733"/>
            <a:chExt cx="1431600" cy="1332067"/>
          </a:xfrm>
        </p:grpSpPr>
        <p:sp>
          <p:nvSpPr>
            <p:cNvPr id="420" name="Google Shape;420;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p:cNvGrpSpPr/>
          <p:nvPr/>
        </p:nvGrpSpPr>
        <p:grpSpPr>
          <a:xfrm>
            <a:off x="6634531" y="4239131"/>
            <a:ext cx="464268" cy="431989"/>
            <a:chOff x="827350" y="3629733"/>
            <a:chExt cx="1431600" cy="1332067"/>
          </a:xfrm>
        </p:grpSpPr>
        <p:sp>
          <p:nvSpPr>
            <p:cNvPr id="424" name="Google Shape;424;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p:cNvGrpSpPr/>
          <p:nvPr/>
        </p:nvGrpSpPr>
        <p:grpSpPr>
          <a:xfrm rot="5400000">
            <a:off x="962657" y="3906771"/>
            <a:ext cx="288601" cy="1096693"/>
            <a:chOff x="1006700" y="2603975"/>
            <a:chExt cx="55450" cy="210700"/>
          </a:xfrm>
        </p:grpSpPr>
        <p:sp>
          <p:nvSpPr>
            <p:cNvPr id="428" name="Google Shape;428;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2632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6"/>
          <p:cNvSpPr/>
          <p:nvPr/>
        </p:nvSpPr>
        <p:spPr>
          <a:xfrm>
            <a:off x="971400" y="975300"/>
            <a:ext cx="7201200" cy="31929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6"/>
          <p:cNvSpPr txBox="1">
            <a:spLocks noGrp="1"/>
          </p:cNvSpPr>
          <p:nvPr>
            <p:ph type="title"/>
          </p:nvPr>
        </p:nvSpPr>
        <p:spPr>
          <a:xfrm>
            <a:off x="1486024" y="3537738"/>
            <a:ext cx="6172200" cy="446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—Oracle</a:t>
            </a:r>
            <a:endParaRPr dirty="0"/>
          </a:p>
        </p:txBody>
      </p:sp>
      <p:sp>
        <p:nvSpPr>
          <p:cNvPr id="540" name="Google Shape;540;p36"/>
          <p:cNvSpPr txBox="1">
            <a:spLocks noGrp="1"/>
          </p:cNvSpPr>
          <p:nvPr>
            <p:ph type="subTitle" idx="1"/>
          </p:nvPr>
        </p:nvSpPr>
        <p:spPr>
          <a:xfrm>
            <a:off x="1485800" y="1132269"/>
            <a:ext cx="6172200" cy="2437922"/>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2400" dirty="0"/>
              <a:t>Cybersecurity is the practice of ensuring </a:t>
            </a:r>
            <a:r>
              <a:rPr lang="en-US" sz="2400" b="1" dirty="0"/>
              <a:t>confidentiality</a:t>
            </a:r>
            <a:r>
              <a:rPr lang="en-US" sz="2400" dirty="0"/>
              <a:t>, </a:t>
            </a:r>
            <a:r>
              <a:rPr lang="en-US" sz="2400" b="1" dirty="0"/>
              <a:t>integrity</a:t>
            </a:r>
            <a:r>
              <a:rPr lang="en-US" sz="2400" dirty="0"/>
              <a:t>, and </a:t>
            </a:r>
            <a:r>
              <a:rPr lang="en-US" sz="2400" b="1" dirty="0"/>
              <a:t>availability</a:t>
            </a:r>
            <a:r>
              <a:rPr lang="en-US" sz="2400" dirty="0"/>
              <a:t> of information by protecting networks, devices, people, and data from unauthorized access or criminal exploitation.</a:t>
            </a:r>
          </a:p>
        </p:txBody>
      </p:sp>
      <p:grpSp>
        <p:nvGrpSpPr>
          <p:cNvPr id="541" name="Google Shape;541;p36"/>
          <p:cNvGrpSpPr/>
          <p:nvPr/>
        </p:nvGrpSpPr>
        <p:grpSpPr>
          <a:xfrm>
            <a:off x="424632" y="3695521"/>
            <a:ext cx="288601" cy="1096693"/>
            <a:chOff x="1006700" y="2603975"/>
            <a:chExt cx="55450" cy="210700"/>
          </a:xfrm>
        </p:grpSpPr>
        <p:sp>
          <p:nvSpPr>
            <p:cNvPr id="542" name="Google Shape;542;p36"/>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6"/>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6"/>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6"/>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6"/>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6"/>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36"/>
          <p:cNvGrpSpPr/>
          <p:nvPr/>
        </p:nvGrpSpPr>
        <p:grpSpPr>
          <a:xfrm>
            <a:off x="7351974" y="351277"/>
            <a:ext cx="1178637" cy="1096691"/>
            <a:chOff x="827350" y="3629733"/>
            <a:chExt cx="1431600" cy="1332067"/>
          </a:xfrm>
        </p:grpSpPr>
        <p:sp>
          <p:nvSpPr>
            <p:cNvPr id="549" name="Google Shape;549;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36"/>
          <p:cNvGrpSpPr/>
          <p:nvPr/>
        </p:nvGrpSpPr>
        <p:grpSpPr>
          <a:xfrm>
            <a:off x="7916327" y="1616596"/>
            <a:ext cx="781224" cy="726909"/>
            <a:chOff x="827350" y="3629733"/>
            <a:chExt cx="1431600" cy="1332067"/>
          </a:xfrm>
        </p:grpSpPr>
        <p:sp>
          <p:nvSpPr>
            <p:cNvPr id="553" name="Google Shape;553;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36"/>
          <p:cNvGrpSpPr/>
          <p:nvPr/>
        </p:nvGrpSpPr>
        <p:grpSpPr>
          <a:xfrm>
            <a:off x="6235139" y="539499"/>
            <a:ext cx="637062" cy="592770"/>
            <a:chOff x="827350" y="3629733"/>
            <a:chExt cx="1431600" cy="1332067"/>
          </a:xfrm>
        </p:grpSpPr>
        <p:sp>
          <p:nvSpPr>
            <p:cNvPr id="557" name="Google Shape;557;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36"/>
          <p:cNvGrpSpPr/>
          <p:nvPr/>
        </p:nvGrpSpPr>
        <p:grpSpPr>
          <a:xfrm>
            <a:off x="6886468" y="329561"/>
            <a:ext cx="451240" cy="419868"/>
            <a:chOff x="827350" y="3629733"/>
            <a:chExt cx="1431600" cy="1332067"/>
          </a:xfrm>
        </p:grpSpPr>
        <p:sp>
          <p:nvSpPr>
            <p:cNvPr id="561" name="Google Shape;561;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39653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What is Nmap</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4DECDF5-408D-B249-A8BE-30591735C803}"/>
              </a:ext>
            </a:extLst>
          </p:cNvPr>
          <p:cNvSpPr txBox="1"/>
          <p:nvPr/>
        </p:nvSpPr>
        <p:spPr>
          <a:xfrm>
            <a:off x="836409" y="1431002"/>
            <a:ext cx="7588041" cy="3108543"/>
          </a:xfrm>
          <a:prstGeom prst="rect">
            <a:avLst/>
          </a:prstGeom>
          <a:noFill/>
        </p:spPr>
        <p:txBody>
          <a:bodyPr wrap="square" rtlCol="0">
            <a:spAutoFit/>
          </a:bodyPr>
          <a:lstStyle/>
          <a:p>
            <a:pPr algn="l" fontAlgn="auto"/>
            <a:r>
              <a:rPr lang="en-US" b="1" i="0" dirty="0">
                <a:solidFill>
                  <a:schemeClr val="bg1"/>
                </a:solidFill>
                <a:effectLst/>
                <a:latin typeface="-apple-system"/>
              </a:rPr>
              <a:t>Nmap</a:t>
            </a:r>
            <a:r>
              <a:rPr lang="en-US" b="0" i="0" dirty="0">
                <a:solidFill>
                  <a:schemeClr val="bg1"/>
                </a:solidFill>
                <a:effectLst/>
                <a:latin typeface="-apple-system"/>
              </a:rPr>
              <a:t> is a tool used to check computer networks and see what's there. It can find out which computers are connected and what programs they're running. It can even figure out what type of computer it's talking to.</a:t>
            </a:r>
          </a:p>
          <a:p>
            <a:pPr algn="l" fontAlgn="auto"/>
            <a:endParaRPr lang="en-US" b="0" i="0" dirty="0">
              <a:solidFill>
                <a:schemeClr val="bg1"/>
              </a:solidFill>
              <a:effectLst/>
              <a:latin typeface="-apple-system"/>
            </a:endParaRPr>
          </a:p>
          <a:p>
            <a:pPr algn="l" fontAlgn="auto"/>
            <a:r>
              <a:rPr lang="en-US" b="0" i="0" dirty="0">
                <a:solidFill>
                  <a:schemeClr val="bg1"/>
                </a:solidFill>
                <a:effectLst/>
                <a:latin typeface="-apple-system"/>
              </a:rPr>
              <a:t>Uses of Nmap</a:t>
            </a:r>
          </a:p>
          <a:p>
            <a:pPr marL="285750" indent="-285750" algn="l" fontAlgn="auto">
              <a:buClr>
                <a:schemeClr val="bg1"/>
              </a:buClr>
              <a:buFont typeface="Arial" panose="020B0604020202020204" pitchFamily="34" charset="0"/>
              <a:buChar char="•"/>
            </a:pPr>
            <a:r>
              <a:rPr lang="en-US" b="0" i="0" dirty="0">
                <a:solidFill>
                  <a:schemeClr val="bg1"/>
                </a:solidFill>
                <a:effectLst/>
                <a:latin typeface="-apple-system"/>
              </a:rPr>
              <a:t>To check if a network is safe.</a:t>
            </a:r>
          </a:p>
          <a:p>
            <a:pPr marL="285750" indent="-285750" algn="l" fontAlgn="auto">
              <a:buClr>
                <a:schemeClr val="bg1"/>
              </a:buClr>
              <a:buFont typeface="Arial" panose="020B0604020202020204" pitchFamily="34" charset="0"/>
              <a:buChar char="•"/>
            </a:pPr>
            <a:r>
              <a:rPr lang="en-US" b="0" i="0" dirty="0">
                <a:solidFill>
                  <a:schemeClr val="bg1"/>
                </a:solidFill>
                <a:effectLst/>
                <a:latin typeface="-apple-system"/>
              </a:rPr>
              <a:t>To test how secure a network is.</a:t>
            </a:r>
          </a:p>
          <a:p>
            <a:pPr marL="285750" indent="-285750" algn="l" fontAlgn="auto">
              <a:buClr>
                <a:schemeClr val="bg1"/>
              </a:buClr>
              <a:buFont typeface="Arial" panose="020B0604020202020204" pitchFamily="34" charset="0"/>
              <a:buChar char="•"/>
            </a:pPr>
            <a:r>
              <a:rPr lang="en-US" b="0" i="0" dirty="0">
                <a:solidFill>
                  <a:schemeClr val="bg1"/>
                </a:solidFill>
                <a:effectLst/>
                <a:latin typeface="-apple-system"/>
              </a:rPr>
              <a:t>To see if firewalls and security systems are set up correctly.</a:t>
            </a:r>
          </a:p>
          <a:p>
            <a:pPr algn="l" fontAlgn="auto">
              <a:buClr>
                <a:schemeClr val="bg1"/>
              </a:buClr>
            </a:pPr>
            <a:endParaRPr lang="en-US" b="0" i="0" dirty="0">
              <a:solidFill>
                <a:schemeClr val="bg1"/>
              </a:solidFill>
              <a:effectLst/>
              <a:latin typeface="-apple-system"/>
            </a:endParaRPr>
          </a:p>
          <a:p>
            <a:pPr algn="l" fontAlgn="auto"/>
            <a:r>
              <a:rPr lang="en-US" b="0" i="0" dirty="0">
                <a:solidFill>
                  <a:schemeClr val="bg1"/>
                </a:solidFill>
                <a:effectLst/>
                <a:latin typeface="-apple-system"/>
              </a:rPr>
              <a:t>Nmap has different ways to do its job:</a:t>
            </a:r>
          </a:p>
          <a:p>
            <a:pPr marL="285750" indent="-285750" algn="l" fontAlgn="auto">
              <a:buClr>
                <a:schemeClr val="bg1"/>
              </a:buClr>
              <a:buFont typeface="Arial" panose="020B0604020202020204" pitchFamily="34" charset="0"/>
              <a:buChar char="•"/>
            </a:pPr>
            <a:r>
              <a:rPr lang="en-US" b="0" i="0" dirty="0">
                <a:solidFill>
                  <a:schemeClr val="bg1"/>
                </a:solidFill>
                <a:effectLst/>
                <a:latin typeface="-apple-system"/>
              </a:rPr>
              <a:t>It can find computers on the network.</a:t>
            </a:r>
          </a:p>
          <a:p>
            <a:pPr marL="285750" indent="-285750" algn="l" fontAlgn="auto">
              <a:buClr>
                <a:schemeClr val="bg1"/>
              </a:buClr>
              <a:buFont typeface="Arial" panose="020B0604020202020204" pitchFamily="34" charset="0"/>
              <a:buChar char="•"/>
            </a:pPr>
            <a:r>
              <a:rPr lang="en-US" b="0" i="0" dirty="0">
                <a:solidFill>
                  <a:schemeClr val="bg1"/>
                </a:solidFill>
                <a:effectLst/>
                <a:latin typeface="-apple-system"/>
              </a:rPr>
              <a:t>It can check what ports are open on a computer.</a:t>
            </a:r>
          </a:p>
          <a:p>
            <a:pPr marL="285750" indent="-285750" algn="l" fontAlgn="auto">
              <a:buClr>
                <a:schemeClr val="bg1"/>
              </a:buClr>
              <a:buFont typeface="Arial" panose="020B0604020202020204" pitchFamily="34" charset="0"/>
              <a:buChar char="•"/>
            </a:pPr>
            <a:r>
              <a:rPr lang="en-US" b="0" i="0" dirty="0">
                <a:solidFill>
                  <a:schemeClr val="bg1"/>
                </a:solidFill>
                <a:effectLst/>
                <a:latin typeface="-apple-system"/>
              </a:rPr>
              <a:t>It can figure out what services are running on those ports.</a:t>
            </a:r>
          </a:p>
          <a:p>
            <a:pPr marL="285750" indent="-285750" algn="l" fontAlgn="auto">
              <a:buClr>
                <a:schemeClr val="bg1"/>
              </a:buClr>
              <a:buFont typeface="Arial" panose="020B0604020202020204" pitchFamily="34" charset="0"/>
              <a:buChar char="•"/>
            </a:pPr>
            <a:r>
              <a:rPr lang="en-US" b="0" i="0" dirty="0">
                <a:solidFill>
                  <a:schemeClr val="bg1"/>
                </a:solidFill>
                <a:effectLst/>
                <a:latin typeface="-apple-system"/>
              </a:rPr>
              <a:t>It can even guess what type of computer it's talking to.</a:t>
            </a:r>
          </a:p>
        </p:txBody>
      </p:sp>
    </p:spTree>
    <p:extLst>
      <p:ext uri="{BB962C8B-B14F-4D97-AF65-F5344CB8AC3E}">
        <p14:creationId xmlns:p14="http://schemas.microsoft.com/office/powerpoint/2010/main" val="959100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A Typical Nmap command</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C6003DAB-AD62-E3A1-F7A4-28E1B8851314}"/>
              </a:ext>
            </a:extLst>
          </p:cNvPr>
          <p:cNvPicPr>
            <a:picLocks noChangeAspect="1"/>
          </p:cNvPicPr>
          <p:nvPr/>
        </p:nvPicPr>
        <p:blipFill>
          <a:blip r:embed="rId3"/>
          <a:stretch>
            <a:fillRect/>
          </a:stretch>
        </p:blipFill>
        <p:spPr>
          <a:xfrm>
            <a:off x="1706631" y="1866839"/>
            <a:ext cx="5730737" cy="1409822"/>
          </a:xfrm>
          <a:prstGeom prst="rect">
            <a:avLst/>
          </a:prstGeom>
        </p:spPr>
      </p:pic>
    </p:spTree>
    <p:extLst>
      <p:ext uri="{BB962C8B-B14F-4D97-AF65-F5344CB8AC3E}">
        <p14:creationId xmlns:p14="http://schemas.microsoft.com/office/powerpoint/2010/main" val="4212012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An Example</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CCED80F-8C59-4DA3-13CA-78F132E52B8F}"/>
              </a:ext>
            </a:extLst>
          </p:cNvPr>
          <p:cNvSpPr txBox="1"/>
          <p:nvPr/>
        </p:nvSpPr>
        <p:spPr>
          <a:xfrm>
            <a:off x="759148" y="1584289"/>
            <a:ext cx="7562550" cy="2708434"/>
          </a:xfrm>
          <a:prstGeom prst="rect">
            <a:avLst/>
          </a:prstGeom>
          <a:noFill/>
        </p:spPr>
        <p:txBody>
          <a:bodyPr wrap="square" rtlCol="0">
            <a:spAutoFit/>
          </a:bodyPr>
          <a:lstStyle/>
          <a:p>
            <a:r>
              <a:rPr lang="en-US" dirty="0">
                <a:solidFill>
                  <a:schemeClr val="bg1"/>
                </a:solidFill>
              </a:rPr>
              <a:t>Lets perform a basic network scan on your local machine</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On your terminal type ‘</a:t>
            </a:r>
            <a:r>
              <a:rPr lang="en-US" sz="2400" b="1" dirty="0" err="1">
                <a:solidFill>
                  <a:schemeClr val="bg1"/>
                </a:solidFill>
              </a:rPr>
              <a:t>ifconfig</a:t>
            </a:r>
            <a:r>
              <a:rPr lang="en-US" dirty="0">
                <a:solidFill>
                  <a:schemeClr val="bg1"/>
                </a:solidFill>
              </a:rPr>
              <a:t>’ or ‘</a:t>
            </a:r>
            <a:r>
              <a:rPr lang="en-US" sz="2400" b="1" dirty="0" err="1">
                <a:solidFill>
                  <a:schemeClr val="bg1"/>
                </a:solidFill>
              </a:rPr>
              <a:t>ip</a:t>
            </a:r>
            <a:r>
              <a:rPr lang="en-US" sz="2400" b="1" dirty="0">
                <a:solidFill>
                  <a:schemeClr val="bg1"/>
                </a:solidFill>
              </a:rPr>
              <a:t> </a:t>
            </a:r>
            <a:r>
              <a:rPr lang="en-US" sz="2400" b="1" dirty="0" err="1">
                <a:solidFill>
                  <a:schemeClr val="bg1"/>
                </a:solidFill>
              </a:rPr>
              <a:t>addr</a:t>
            </a:r>
            <a:r>
              <a:rPr lang="en-US" dirty="0">
                <a:solidFill>
                  <a:schemeClr val="bg1"/>
                </a:solidFill>
              </a:rPr>
              <a:t>’</a:t>
            </a:r>
          </a:p>
          <a:p>
            <a:pPr marL="285750" indent="-285750">
              <a:buFont typeface="Arial" panose="020B0604020202020204" pitchFamily="34" charset="0"/>
              <a:buChar char="•"/>
            </a:pPr>
            <a:r>
              <a:rPr lang="en-US" dirty="0">
                <a:solidFill>
                  <a:schemeClr val="bg1"/>
                </a:solidFill>
              </a:rPr>
              <a:t>Copy your </a:t>
            </a:r>
            <a:r>
              <a:rPr lang="en-US" dirty="0" err="1">
                <a:solidFill>
                  <a:schemeClr val="bg1"/>
                </a:solidFill>
              </a:rPr>
              <a:t>ip</a:t>
            </a:r>
            <a:r>
              <a:rPr lang="en-US" dirty="0">
                <a:solidFill>
                  <a:schemeClr val="bg1"/>
                </a:solidFill>
              </a:rPr>
              <a:t> address</a:t>
            </a:r>
          </a:p>
          <a:p>
            <a:pPr marL="285750" indent="-285750">
              <a:buFont typeface="Arial" panose="020B0604020202020204" pitchFamily="34" charset="0"/>
              <a:buChar char="•"/>
            </a:pPr>
            <a:r>
              <a:rPr lang="en-US" dirty="0">
                <a:solidFill>
                  <a:schemeClr val="bg1"/>
                </a:solidFill>
              </a:rPr>
              <a:t>Type </a:t>
            </a:r>
            <a:r>
              <a:rPr lang="en-US" sz="2400" b="1" dirty="0" err="1">
                <a:solidFill>
                  <a:schemeClr val="bg1"/>
                </a:solidFill>
              </a:rPr>
              <a:t>nmap</a:t>
            </a:r>
            <a:r>
              <a:rPr lang="en-US" sz="2400" b="1" dirty="0">
                <a:solidFill>
                  <a:schemeClr val="bg1"/>
                </a:solidFill>
              </a:rPr>
              <a:t> &lt;</a:t>
            </a:r>
            <a:r>
              <a:rPr lang="en-US" sz="2400" b="1" dirty="0" err="1">
                <a:solidFill>
                  <a:schemeClr val="bg1"/>
                </a:solidFill>
              </a:rPr>
              <a:t>machine_ip</a:t>
            </a:r>
            <a:r>
              <a:rPr lang="en-US" sz="2400" b="1" dirty="0">
                <a:solidFill>
                  <a:schemeClr val="bg1"/>
                </a:solidFill>
              </a:rPr>
              <a:t>&gt;</a:t>
            </a: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Another site we are authorized to scan is </a:t>
            </a:r>
            <a:r>
              <a:rPr lang="en-US" b="1" dirty="0">
                <a:solidFill>
                  <a:srgbClr val="00B050"/>
                </a:solidFill>
              </a:rPr>
              <a:t>scanme.nmap.org</a:t>
            </a:r>
          </a:p>
          <a:p>
            <a:pPr marL="285750" indent="-285750">
              <a:buFont typeface="Arial" panose="020B0604020202020204" pitchFamily="34" charset="0"/>
              <a:buChar char="•"/>
            </a:pPr>
            <a:r>
              <a:rPr lang="en-US" dirty="0">
                <a:solidFill>
                  <a:schemeClr val="bg1"/>
                </a:solidFill>
              </a:rPr>
              <a:t>Type </a:t>
            </a:r>
            <a:r>
              <a:rPr lang="en-US" sz="2400" b="1" dirty="0" err="1">
                <a:solidFill>
                  <a:schemeClr val="bg1"/>
                </a:solidFill>
              </a:rPr>
              <a:t>nmap</a:t>
            </a:r>
            <a:r>
              <a:rPr lang="en-US" sz="2400" b="1" dirty="0">
                <a:solidFill>
                  <a:schemeClr val="bg1"/>
                </a:solidFill>
              </a:rPr>
              <a:t> scanme.nmap.org</a:t>
            </a:r>
          </a:p>
          <a:p>
            <a:pPr marL="285750" indent="-285750">
              <a:buFont typeface="Arial" panose="020B0604020202020204" pitchFamily="34" charset="0"/>
              <a:buChar char="•"/>
            </a:pPr>
            <a:endParaRPr lang="en-US" dirty="0">
              <a:solidFill>
                <a:schemeClr val="bg1"/>
              </a:solidFill>
            </a:endParaRPr>
          </a:p>
          <a:p>
            <a:endParaRPr lang="en-NG" dirty="0">
              <a:solidFill>
                <a:schemeClr val="bg1"/>
              </a:solidFill>
            </a:endParaRPr>
          </a:p>
        </p:txBody>
      </p:sp>
    </p:spTree>
    <p:extLst>
      <p:ext uri="{BB962C8B-B14F-4D97-AF65-F5344CB8AC3E}">
        <p14:creationId xmlns:p14="http://schemas.microsoft.com/office/powerpoint/2010/main" val="824675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	Key terms in Networking</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CCED80F-8C59-4DA3-13CA-78F132E52B8F}"/>
              </a:ext>
            </a:extLst>
          </p:cNvPr>
          <p:cNvSpPr txBox="1"/>
          <p:nvPr/>
        </p:nvSpPr>
        <p:spPr>
          <a:xfrm>
            <a:off x="759148" y="1584289"/>
            <a:ext cx="7562550" cy="2893100"/>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b="1" dirty="0">
                <a:solidFill>
                  <a:schemeClr val="bg1"/>
                </a:solidFill>
              </a:rPr>
              <a:t>Ports: </a:t>
            </a:r>
            <a:r>
              <a:rPr lang="en-US" dirty="0">
                <a:solidFill>
                  <a:schemeClr val="bg1"/>
                </a:solidFill>
              </a:rPr>
              <a:t>A </a:t>
            </a:r>
            <a:r>
              <a:rPr lang="en-US" b="1" dirty="0">
                <a:solidFill>
                  <a:schemeClr val="bg1"/>
                </a:solidFill>
              </a:rPr>
              <a:t>port</a:t>
            </a:r>
            <a:r>
              <a:rPr lang="en-US" dirty="0">
                <a:solidFill>
                  <a:schemeClr val="bg1"/>
                </a:solidFill>
              </a:rPr>
              <a:t> is like a door on your computer or device that allows different kinds of internet traffic to come in and go out. Different doors (ports) are used for different things, like browsing the web or sending emails.</a:t>
            </a:r>
          </a:p>
          <a:p>
            <a:pPr>
              <a:buClr>
                <a:schemeClr val="bg1"/>
              </a:buClr>
            </a:pPr>
            <a:endParaRPr lang="en-US" dirty="0">
              <a:solidFill>
                <a:schemeClr val="bg1"/>
              </a:solidFill>
            </a:endParaRPr>
          </a:p>
          <a:p>
            <a:pPr marL="285750" indent="-285750">
              <a:buClr>
                <a:schemeClr val="bg1"/>
              </a:buClr>
              <a:buFont typeface="Arial" panose="020B0604020202020204" pitchFamily="34" charset="0"/>
              <a:buChar char="•"/>
            </a:pPr>
            <a:r>
              <a:rPr lang="en-US" b="1" dirty="0">
                <a:solidFill>
                  <a:schemeClr val="bg1"/>
                </a:solidFill>
              </a:rPr>
              <a:t>Host: </a:t>
            </a:r>
            <a:r>
              <a:rPr lang="en-US" dirty="0">
                <a:solidFill>
                  <a:schemeClr val="bg1"/>
                </a:solidFill>
              </a:rPr>
              <a:t>A </a:t>
            </a:r>
            <a:r>
              <a:rPr lang="en-US" b="1" dirty="0">
                <a:solidFill>
                  <a:schemeClr val="bg1"/>
                </a:solidFill>
              </a:rPr>
              <a:t>host</a:t>
            </a:r>
            <a:r>
              <a:rPr lang="en-US" dirty="0">
                <a:solidFill>
                  <a:schemeClr val="bg1"/>
                </a:solidFill>
              </a:rPr>
              <a:t> is any device, like your computer or phone, that is connected to a network (like the internet) and can send or receive information.</a:t>
            </a:r>
          </a:p>
          <a:p>
            <a:pPr>
              <a:buClr>
                <a:schemeClr val="bg1"/>
              </a:buClr>
            </a:pPr>
            <a:endParaRPr lang="en-US" dirty="0">
              <a:solidFill>
                <a:schemeClr val="bg1"/>
              </a:solidFill>
            </a:endParaRPr>
          </a:p>
          <a:p>
            <a:pPr marL="285750" indent="-285750">
              <a:buClr>
                <a:schemeClr val="bg1"/>
              </a:buClr>
              <a:buFont typeface="Arial" panose="020B0604020202020204" pitchFamily="34" charset="0"/>
              <a:buChar char="•"/>
            </a:pPr>
            <a:r>
              <a:rPr lang="en-US" b="1" dirty="0">
                <a:solidFill>
                  <a:schemeClr val="bg1"/>
                </a:solidFill>
              </a:rPr>
              <a:t>Service: </a:t>
            </a:r>
            <a:r>
              <a:rPr lang="en-US" dirty="0">
                <a:solidFill>
                  <a:schemeClr val="bg1"/>
                </a:solidFill>
              </a:rPr>
              <a:t>A </a:t>
            </a:r>
            <a:r>
              <a:rPr lang="en-US" b="1" dirty="0">
                <a:solidFill>
                  <a:schemeClr val="bg1"/>
                </a:solidFill>
              </a:rPr>
              <a:t>service</a:t>
            </a:r>
            <a:r>
              <a:rPr lang="en-US" dirty="0">
                <a:solidFill>
                  <a:schemeClr val="bg1"/>
                </a:solidFill>
              </a:rPr>
              <a:t> is a specific job or function that a computer or server performs over a network, like hosting a website, handling emails, or running an online game.</a:t>
            </a:r>
          </a:p>
          <a:p>
            <a:pPr>
              <a:buClr>
                <a:schemeClr val="bg1"/>
              </a:buClr>
            </a:pPr>
            <a:endParaRPr lang="en-US" dirty="0">
              <a:solidFill>
                <a:schemeClr val="bg1"/>
              </a:solidFill>
            </a:endParaRPr>
          </a:p>
          <a:p>
            <a:pPr marL="285750" indent="-285750">
              <a:buClr>
                <a:schemeClr val="bg1"/>
              </a:buClr>
              <a:buFont typeface="Arial" panose="020B0604020202020204" pitchFamily="34" charset="0"/>
              <a:buChar char="•"/>
            </a:pPr>
            <a:r>
              <a:rPr lang="en-US" b="1" dirty="0">
                <a:solidFill>
                  <a:schemeClr val="bg1"/>
                </a:solidFill>
              </a:rPr>
              <a:t>Flags: Flags</a:t>
            </a:r>
            <a:r>
              <a:rPr lang="en-US" dirty="0">
                <a:solidFill>
                  <a:schemeClr val="bg1"/>
                </a:solidFill>
              </a:rPr>
              <a:t> are signals used in network communication to control or manage how data is sent and received between devices. Think of them as markers that indicate what should happen next.</a:t>
            </a:r>
          </a:p>
        </p:txBody>
      </p:sp>
    </p:spTree>
    <p:extLst>
      <p:ext uri="{BB962C8B-B14F-4D97-AF65-F5344CB8AC3E}">
        <p14:creationId xmlns:p14="http://schemas.microsoft.com/office/powerpoint/2010/main" val="3402284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	Key terms in Nmap</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CCED80F-8C59-4DA3-13CA-78F132E52B8F}"/>
              </a:ext>
            </a:extLst>
          </p:cNvPr>
          <p:cNvSpPr txBox="1"/>
          <p:nvPr/>
        </p:nvSpPr>
        <p:spPr>
          <a:xfrm>
            <a:off x="759148" y="1584289"/>
            <a:ext cx="7562550" cy="2246769"/>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b="1" dirty="0">
                <a:solidFill>
                  <a:schemeClr val="bg1"/>
                </a:solidFill>
              </a:rPr>
              <a:t>Subnet Mask</a:t>
            </a:r>
            <a:r>
              <a:rPr lang="en-US" dirty="0">
                <a:solidFill>
                  <a:schemeClr val="bg1"/>
                </a:solidFill>
              </a:rPr>
              <a:t>: A subnet mask helps divide an IP address into two parts: the part that tells which network a device is on and the part that tells which specific device it is. It’s like dividing an address into the street name (network) and house number (device).</a:t>
            </a:r>
          </a:p>
          <a:p>
            <a:pPr marL="285750" indent="-285750">
              <a:buClr>
                <a:schemeClr val="bg1"/>
              </a:buClr>
              <a:buFont typeface="Arial" panose="020B0604020202020204" pitchFamily="34" charset="0"/>
              <a:buChar char="•"/>
            </a:pPr>
            <a:endParaRPr lang="en-US" dirty="0">
              <a:solidFill>
                <a:schemeClr val="bg1"/>
              </a:solidFill>
            </a:endParaRPr>
          </a:p>
          <a:p>
            <a:pPr marL="285750" indent="-285750">
              <a:buClr>
                <a:schemeClr val="bg1"/>
              </a:buClr>
              <a:buFont typeface="Arial" panose="020B0604020202020204" pitchFamily="34" charset="0"/>
              <a:buChar char="•"/>
            </a:pPr>
            <a:r>
              <a:rPr lang="en-US" b="1" dirty="0">
                <a:solidFill>
                  <a:schemeClr val="bg1"/>
                </a:solidFill>
              </a:rPr>
              <a:t>Switch</a:t>
            </a:r>
            <a:r>
              <a:rPr lang="en-US" dirty="0">
                <a:solidFill>
                  <a:schemeClr val="bg1"/>
                </a:solidFill>
              </a:rPr>
              <a:t>: A switch is a device that helps connect multiple computers or devices in the same building (local network). It directs data only to the device that needs it, making everything work faster.</a:t>
            </a:r>
          </a:p>
          <a:p>
            <a:pPr>
              <a:buClr>
                <a:schemeClr val="bg1"/>
              </a:buClr>
            </a:pPr>
            <a:endParaRPr lang="en-US" dirty="0">
              <a:solidFill>
                <a:schemeClr val="bg1"/>
              </a:solidFill>
            </a:endParaRPr>
          </a:p>
          <a:p>
            <a:pPr marL="285750" indent="-285750">
              <a:buClr>
                <a:schemeClr val="bg1"/>
              </a:buClr>
              <a:buFont typeface="Arial" panose="020B0604020202020204" pitchFamily="34" charset="0"/>
              <a:buChar char="•"/>
            </a:pPr>
            <a:r>
              <a:rPr lang="en-US" b="1" dirty="0">
                <a:solidFill>
                  <a:schemeClr val="bg1"/>
                </a:solidFill>
              </a:rPr>
              <a:t>Router</a:t>
            </a:r>
            <a:r>
              <a:rPr lang="en-US" dirty="0">
                <a:solidFill>
                  <a:schemeClr val="bg1"/>
                </a:solidFill>
              </a:rPr>
              <a:t>: A router connects different networks, like your home network and the internet, and makes sure data gets to the right place. </a:t>
            </a:r>
          </a:p>
        </p:txBody>
      </p:sp>
    </p:spTree>
    <p:extLst>
      <p:ext uri="{BB962C8B-B14F-4D97-AF65-F5344CB8AC3E}">
        <p14:creationId xmlns:p14="http://schemas.microsoft.com/office/powerpoint/2010/main" val="1933760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Network segment</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4DECDF5-408D-B249-A8BE-30591735C803}"/>
              </a:ext>
            </a:extLst>
          </p:cNvPr>
          <p:cNvSpPr txBox="1"/>
          <p:nvPr/>
        </p:nvSpPr>
        <p:spPr>
          <a:xfrm>
            <a:off x="836409" y="1431002"/>
            <a:ext cx="7588041" cy="2031325"/>
          </a:xfrm>
          <a:prstGeom prst="rect">
            <a:avLst/>
          </a:prstGeom>
          <a:noFill/>
        </p:spPr>
        <p:txBody>
          <a:bodyPr wrap="square" rtlCol="0">
            <a:spAutoFit/>
          </a:bodyPr>
          <a:lstStyle/>
          <a:p>
            <a:r>
              <a:rPr lang="en-US" b="0" i="0" dirty="0">
                <a:solidFill>
                  <a:schemeClr val="bg1"/>
                </a:solidFill>
                <a:effectLst/>
                <a:latin typeface="OpenSans"/>
              </a:rPr>
              <a:t>A network segment is a group of computers connected using a shared medium. </a:t>
            </a:r>
          </a:p>
          <a:p>
            <a:endParaRPr lang="en-US" dirty="0">
              <a:solidFill>
                <a:schemeClr val="bg1"/>
              </a:solidFill>
              <a:latin typeface="OpenSans"/>
            </a:endParaRPr>
          </a:p>
          <a:p>
            <a:r>
              <a:rPr lang="en-US" dirty="0">
                <a:solidFill>
                  <a:schemeClr val="bg1"/>
                </a:solidFill>
                <a:latin typeface="OpenSans"/>
              </a:rPr>
              <a:t>This </a:t>
            </a:r>
            <a:r>
              <a:rPr lang="en-US" b="0" i="0" dirty="0">
                <a:solidFill>
                  <a:schemeClr val="bg1"/>
                </a:solidFill>
                <a:effectLst/>
                <a:latin typeface="OpenSans"/>
              </a:rPr>
              <a:t>medium can be the Ethernet switch or </a:t>
            </a:r>
            <a:r>
              <a:rPr lang="en-US" b="0" i="0" dirty="0" err="1">
                <a:solidFill>
                  <a:schemeClr val="bg1"/>
                </a:solidFill>
                <a:effectLst/>
                <a:latin typeface="OpenSans"/>
              </a:rPr>
              <a:t>WiFi</a:t>
            </a:r>
            <a:r>
              <a:rPr lang="en-US" b="0" i="0" dirty="0">
                <a:solidFill>
                  <a:schemeClr val="bg1"/>
                </a:solidFill>
                <a:effectLst/>
                <a:latin typeface="OpenSans"/>
              </a:rPr>
              <a:t> access point. </a:t>
            </a:r>
          </a:p>
          <a:p>
            <a:endParaRPr lang="en-US" dirty="0">
              <a:solidFill>
                <a:schemeClr val="bg1"/>
              </a:solidFill>
              <a:latin typeface="OpenSans"/>
            </a:endParaRPr>
          </a:p>
          <a:p>
            <a:r>
              <a:rPr lang="en-US" b="0" i="0" dirty="0">
                <a:solidFill>
                  <a:schemeClr val="bg1"/>
                </a:solidFill>
                <a:effectLst/>
                <a:latin typeface="OpenSans"/>
              </a:rPr>
              <a:t>In an IP network, a subnetwork is usually the equivalent of one or more network segments connected and configured to use the same router. </a:t>
            </a:r>
          </a:p>
          <a:p>
            <a:endParaRPr lang="en-US" dirty="0">
              <a:solidFill>
                <a:schemeClr val="bg1"/>
              </a:solidFill>
              <a:latin typeface="OpenSans"/>
            </a:endParaRPr>
          </a:p>
          <a:p>
            <a:r>
              <a:rPr lang="en-US" b="0" i="0" dirty="0">
                <a:solidFill>
                  <a:schemeClr val="bg1"/>
                </a:solidFill>
                <a:effectLst/>
                <a:latin typeface="OpenSans"/>
              </a:rPr>
              <a:t>The network segment refers to a physical connection, while a subnetwork refers to a logical connection.</a:t>
            </a:r>
          </a:p>
        </p:txBody>
      </p:sp>
    </p:spTree>
    <p:extLst>
      <p:ext uri="{BB962C8B-B14F-4D97-AF65-F5344CB8AC3E}">
        <p14:creationId xmlns:p14="http://schemas.microsoft.com/office/powerpoint/2010/main" val="2544713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Network segment</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4DECDF5-408D-B249-A8BE-30591735C803}"/>
              </a:ext>
            </a:extLst>
          </p:cNvPr>
          <p:cNvSpPr txBox="1"/>
          <p:nvPr/>
        </p:nvSpPr>
        <p:spPr>
          <a:xfrm>
            <a:off x="836410" y="1431002"/>
            <a:ext cx="3924246" cy="1815882"/>
          </a:xfrm>
          <a:prstGeom prst="rect">
            <a:avLst/>
          </a:prstGeom>
          <a:noFill/>
        </p:spPr>
        <p:txBody>
          <a:bodyPr wrap="square" rtlCol="0">
            <a:spAutoFit/>
          </a:bodyPr>
          <a:lstStyle/>
          <a:p>
            <a:r>
              <a:rPr lang="en-US" b="0" i="0" dirty="0">
                <a:solidFill>
                  <a:schemeClr val="bg1"/>
                </a:solidFill>
                <a:effectLst/>
                <a:latin typeface="OpenSans"/>
              </a:rPr>
              <a:t>In this network diagram, we have four network segments or subnetworks. </a:t>
            </a:r>
          </a:p>
          <a:p>
            <a:endParaRPr lang="en-US" dirty="0">
              <a:solidFill>
                <a:schemeClr val="bg1"/>
              </a:solidFill>
              <a:latin typeface="OpenSans"/>
            </a:endParaRPr>
          </a:p>
          <a:p>
            <a:r>
              <a:rPr lang="en-US" b="0" i="0" dirty="0">
                <a:solidFill>
                  <a:schemeClr val="bg1"/>
                </a:solidFill>
                <a:effectLst/>
                <a:latin typeface="OpenSans"/>
              </a:rPr>
              <a:t>A subnetwork, or simply a subnet, has its IP address range and is connected to a more extensive network via a router. </a:t>
            </a:r>
          </a:p>
          <a:p>
            <a:r>
              <a:rPr lang="en-US" dirty="0">
                <a:solidFill>
                  <a:schemeClr val="bg1"/>
                </a:solidFill>
                <a:latin typeface="OpenSans"/>
              </a:rPr>
              <a:t>N/B: </a:t>
            </a:r>
            <a:r>
              <a:rPr lang="en-US" i="1" dirty="0">
                <a:solidFill>
                  <a:schemeClr val="bg1"/>
                </a:solidFill>
                <a:latin typeface="OpenSans"/>
              </a:rPr>
              <a:t>a</a:t>
            </a:r>
            <a:r>
              <a:rPr lang="en-US" b="0" i="1" dirty="0">
                <a:solidFill>
                  <a:schemeClr val="bg1"/>
                </a:solidFill>
                <a:effectLst/>
                <a:latin typeface="OpenSans"/>
              </a:rPr>
              <a:t> firewall might enforce security policies depending on each network.</a:t>
            </a:r>
          </a:p>
        </p:txBody>
      </p:sp>
      <p:pic>
        <p:nvPicPr>
          <p:cNvPr id="4" name="Picture 3">
            <a:extLst>
              <a:ext uri="{FF2B5EF4-FFF2-40B4-BE49-F238E27FC236}">
                <a16:creationId xmlns:a16="http://schemas.microsoft.com/office/drawing/2014/main" id="{AB5FB163-0059-3BE4-EDDF-D41BEE23DBFE}"/>
              </a:ext>
            </a:extLst>
          </p:cNvPr>
          <p:cNvPicPr>
            <a:picLocks noChangeAspect="1"/>
          </p:cNvPicPr>
          <p:nvPr/>
        </p:nvPicPr>
        <p:blipFill>
          <a:blip r:embed="rId3"/>
          <a:stretch>
            <a:fillRect/>
          </a:stretch>
        </p:blipFill>
        <p:spPr>
          <a:xfrm>
            <a:off x="4718151" y="1131796"/>
            <a:ext cx="3911363" cy="3966110"/>
          </a:xfrm>
          <a:prstGeom prst="rect">
            <a:avLst/>
          </a:prstGeom>
        </p:spPr>
      </p:pic>
    </p:spTree>
    <p:extLst>
      <p:ext uri="{BB962C8B-B14F-4D97-AF65-F5344CB8AC3E}">
        <p14:creationId xmlns:p14="http://schemas.microsoft.com/office/powerpoint/2010/main" val="2669247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Network segment</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4DECDF5-408D-B249-A8BE-30591735C803}"/>
              </a:ext>
            </a:extLst>
          </p:cNvPr>
          <p:cNvSpPr txBox="1"/>
          <p:nvPr/>
        </p:nvSpPr>
        <p:spPr>
          <a:xfrm>
            <a:off x="836409" y="1431002"/>
            <a:ext cx="7588041" cy="1600438"/>
          </a:xfrm>
          <a:prstGeom prst="rect">
            <a:avLst/>
          </a:prstGeom>
          <a:noFill/>
        </p:spPr>
        <p:txBody>
          <a:bodyPr wrap="square" rtlCol="0">
            <a:spAutoFit/>
          </a:bodyPr>
          <a:lstStyle/>
          <a:p>
            <a:r>
              <a:rPr lang="en-US" b="0" i="0" dirty="0">
                <a:solidFill>
                  <a:schemeClr val="bg1"/>
                </a:solidFill>
                <a:effectLst/>
                <a:latin typeface="OpenSans"/>
              </a:rPr>
              <a:t>Nmap relies on different approaches to discover live hosts, including:</a:t>
            </a:r>
          </a:p>
          <a:p>
            <a:endParaRPr lang="en-US" b="0" i="0" dirty="0">
              <a:solidFill>
                <a:schemeClr val="bg1"/>
              </a:solidFill>
              <a:effectLst/>
              <a:latin typeface="OpenSans"/>
            </a:endParaRPr>
          </a:p>
          <a:p>
            <a:pPr marL="285750" indent="-285750">
              <a:buClr>
                <a:schemeClr val="bg1"/>
              </a:buClr>
              <a:buFont typeface="Arial" panose="020B0604020202020204" pitchFamily="34" charset="0"/>
              <a:buChar char="•"/>
            </a:pPr>
            <a:r>
              <a:rPr lang="en-US" b="1" i="0" dirty="0">
                <a:solidFill>
                  <a:schemeClr val="bg1"/>
                </a:solidFill>
                <a:effectLst/>
                <a:latin typeface="OpenSans"/>
              </a:rPr>
              <a:t>ARP scan</a:t>
            </a:r>
            <a:r>
              <a:rPr lang="en-US" b="0" i="0" dirty="0">
                <a:solidFill>
                  <a:schemeClr val="bg1"/>
                </a:solidFill>
                <a:effectLst/>
                <a:latin typeface="OpenSans"/>
              </a:rPr>
              <a:t>: This uses ARP requests. An Address Resolution Protocol is responsible for finding the MAC (hardware) address related to a specific IP address. It works by broadcasting an ARP query, and receiving the response to discover live hosts.</a:t>
            </a:r>
          </a:p>
          <a:p>
            <a:pPr>
              <a:buClr>
                <a:schemeClr val="bg1"/>
              </a:buClr>
            </a:pPr>
            <a:endParaRPr lang="en-US" b="0" i="0" dirty="0">
              <a:solidFill>
                <a:schemeClr val="bg1"/>
              </a:solidFill>
              <a:effectLst/>
              <a:latin typeface="OpenSans"/>
            </a:endParaRPr>
          </a:p>
          <a:p>
            <a:pPr marL="285750" indent="-285750">
              <a:buClr>
                <a:schemeClr val="bg1"/>
              </a:buClr>
              <a:buFont typeface="Arial" panose="020B0604020202020204" pitchFamily="34" charset="0"/>
              <a:buChar char="•"/>
            </a:pPr>
            <a:r>
              <a:rPr lang="en-US" b="1" i="0" dirty="0">
                <a:solidFill>
                  <a:schemeClr val="bg1"/>
                </a:solidFill>
                <a:effectLst/>
                <a:latin typeface="OpenSans"/>
              </a:rPr>
              <a:t>TCP/UDP ping scan</a:t>
            </a:r>
            <a:r>
              <a:rPr lang="en-US" b="0" i="0" dirty="0">
                <a:solidFill>
                  <a:schemeClr val="bg1"/>
                </a:solidFill>
                <a:effectLst/>
                <a:latin typeface="OpenSans"/>
              </a:rPr>
              <a:t>: This scan sends packets to TCP ports and UDP ports to determine live hosts.</a:t>
            </a:r>
          </a:p>
        </p:txBody>
      </p:sp>
    </p:spTree>
    <p:extLst>
      <p:ext uri="{BB962C8B-B14F-4D97-AF65-F5344CB8AC3E}">
        <p14:creationId xmlns:p14="http://schemas.microsoft.com/office/powerpoint/2010/main" val="2454371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Enumeration</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4DECDF5-408D-B249-A8BE-30591735C803}"/>
              </a:ext>
            </a:extLst>
          </p:cNvPr>
          <p:cNvSpPr txBox="1"/>
          <p:nvPr/>
        </p:nvSpPr>
        <p:spPr>
          <a:xfrm>
            <a:off x="836409" y="1431002"/>
            <a:ext cx="7588041" cy="1815882"/>
          </a:xfrm>
          <a:prstGeom prst="rect">
            <a:avLst/>
          </a:prstGeom>
          <a:noFill/>
        </p:spPr>
        <p:txBody>
          <a:bodyPr wrap="square" rtlCol="0">
            <a:spAutoFit/>
          </a:bodyPr>
          <a:lstStyle/>
          <a:p>
            <a:r>
              <a:rPr lang="en-US" b="1" i="0" dirty="0">
                <a:solidFill>
                  <a:schemeClr val="bg1"/>
                </a:solidFill>
                <a:effectLst/>
                <a:latin typeface="OpenSans"/>
              </a:rPr>
              <a:t>Enumeration</a:t>
            </a:r>
            <a:r>
              <a:rPr lang="en-US" b="0" i="0" dirty="0">
                <a:solidFill>
                  <a:schemeClr val="bg1"/>
                </a:solidFill>
                <a:effectLst/>
                <a:latin typeface="OpenSans"/>
              </a:rPr>
              <a:t> is the process of gathering information about a system, such as usernames, machine names, network resources, shares, and services</a:t>
            </a:r>
          </a:p>
          <a:p>
            <a:endParaRPr lang="en-US" dirty="0">
              <a:solidFill>
                <a:schemeClr val="bg1"/>
              </a:solidFill>
              <a:latin typeface="OpenSans"/>
            </a:endParaRPr>
          </a:p>
          <a:p>
            <a:r>
              <a:rPr lang="en-US" b="0" i="0" dirty="0">
                <a:solidFill>
                  <a:schemeClr val="bg1"/>
                </a:solidFill>
                <a:effectLst/>
                <a:latin typeface="OpenSans"/>
              </a:rPr>
              <a:t>Enumeration is the process of gathering information about a system, such as usernames, machine names, network resources, shares, and services</a:t>
            </a:r>
          </a:p>
          <a:p>
            <a:endParaRPr lang="en-US" dirty="0">
              <a:solidFill>
                <a:schemeClr val="bg1"/>
              </a:solidFill>
              <a:latin typeface="OpenSans"/>
            </a:endParaRPr>
          </a:p>
          <a:p>
            <a:r>
              <a:rPr lang="en-US" b="0" i="0" dirty="0">
                <a:solidFill>
                  <a:schemeClr val="bg1"/>
                </a:solidFill>
                <a:effectLst/>
                <a:latin typeface="OpenSans"/>
              </a:rPr>
              <a:t>To a security analyst, t</a:t>
            </a:r>
            <a:r>
              <a:rPr lang="en-US" b="0" i="0" dirty="0">
                <a:solidFill>
                  <a:srgbClr val="E8E8E8"/>
                </a:solidFill>
                <a:effectLst/>
                <a:latin typeface="Google Sans"/>
              </a:rPr>
              <a:t>his step is critical in the reconnaissance phase of ethical hacking or penetration testing where you aim </a:t>
            </a:r>
            <a:r>
              <a:rPr lang="en-US" b="0" i="0" dirty="0">
                <a:solidFill>
                  <a:srgbClr val="FFFFFF"/>
                </a:solidFill>
                <a:effectLst/>
                <a:latin typeface="Google Sans"/>
              </a:rPr>
              <a:t>to find out some of the weaknesses/vulnerabilities within the target.</a:t>
            </a:r>
            <a:endParaRPr lang="en-US" b="0" i="0" dirty="0">
              <a:solidFill>
                <a:schemeClr val="bg1"/>
              </a:solidFill>
              <a:effectLst/>
              <a:latin typeface="OpenSans"/>
            </a:endParaRPr>
          </a:p>
        </p:txBody>
      </p:sp>
    </p:spTree>
    <p:extLst>
      <p:ext uri="{BB962C8B-B14F-4D97-AF65-F5344CB8AC3E}">
        <p14:creationId xmlns:p14="http://schemas.microsoft.com/office/powerpoint/2010/main" val="30933467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Nmap Enumeration</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4DECDF5-408D-B249-A8BE-30591735C803}"/>
              </a:ext>
            </a:extLst>
          </p:cNvPr>
          <p:cNvSpPr txBox="1"/>
          <p:nvPr/>
        </p:nvSpPr>
        <p:spPr>
          <a:xfrm>
            <a:off x="836409" y="1431002"/>
            <a:ext cx="7588041" cy="2462213"/>
          </a:xfrm>
          <a:prstGeom prst="rect">
            <a:avLst/>
          </a:prstGeom>
          <a:noFill/>
        </p:spPr>
        <p:txBody>
          <a:bodyPr wrap="square" rtlCol="0">
            <a:spAutoFit/>
          </a:bodyPr>
          <a:lstStyle/>
          <a:p>
            <a:r>
              <a:rPr lang="en-US" i="0" dirty="0">
                <a:solidFill>
                  <a:schemeClr val="bg1"/>
                </a:solidFill>
                <a:effectLst/>
                <a:latin typeface="OpenSans"/>
              </a:rPr>
              <a:t>We need to specify the targets we want to scan. </a:t>
            </a:r>
            <a:r>
              <a:rPr lang="en-US" dirty="0">
                <a:solidFill>
                  <a:schemeClr val="bg1"/>
                </a:solidFill>
                <a:latin typeface="OpenSans"/>
              </a:rPr>
              <a:t>This can be done by</a:t>
            </a:r>
            <a:r>
              <a:rPr lang="en-US" i="0" dirty="0">
                <a:solidFill>
                  <a:schemeClr val="bg1"/>
                </a:solidFill>
                <a:effectLst/>
                <a:latin typeface="OpenSans"/>
              </a:rPr>
              <a:t> providing a list, a range, or a subnet. </a:t>
            </a:r>
          </a:p>
          <a:p>
            <a:endParaRPr lang="en-US" dirty="0">
              <a:solidFill>
                <a:schemeClr val="bg1"/>
              </a:solidFill>
              <a:latin typeface="OpenSans"/>
            </a:endParaRPr>
          </a:p>
          <a:p>
            <a:r>
              <a:rPr lang="en-US" i="0" dirty="0">
                <a:solidFill>
                  <a:schemeClr val="bg1"/>
                </a:solidFill>
                <a:effectLst/>
                <a:latin typeface="OpenSans"/>
              </a:rPr>
              <a:t>Examples of target specifications are:</a:t>
            </a:r>
          </a:p>
          <a:p>
            <a:endParaRPr lang="en-US" i="0" dirty="0">
              <a:solidFill>
                <a:schemeClr val="bg1"/>
              </a:solidFill>
              <a:effectLst/>
              <a:latin typeface="OpenSans"/>
            </a:endParaRPr>
          </a:p>
          <a:p>
            <a:pPr marL="285750" indent="-285750">
              <a:buClr>
                <a:schemeClr val="bg1"/>
              </a:buClr>
              <a:buFont typeface="Arial" panose="020B0604020202020204" pitchFamily="34" charset="0"/>
              <a:buChar char="•"/>
            </a:pPr>
            <a:r>
              <a:rPr lang="en-US" i="0" dirty="0">
                <a:solidFill>
                  <a:schemeClr val="bg1"/>
                </a:solidFill>
                <a:effectLst/>
                <a:latin typeface="OpenSans"/>
              </a:rPr>
              <a:t>list: </a:t>
            </a:r>
            <a:r>
              <a:rPr lang="en-US" i="1" dirty="0">
                <a:solidFill>
                  <a:srgbClr val="FFC000"/>
                </a:solidFill>
                <a:effectLst/>
                <a:latin typeface="OpenSans"/>
              </a:rPr>
              <a:t>MACHINE_IP scanme.nmap.org example.com</a:t>
            </a:r>
            <a:r>
              <a:rPr lang="en-US" i="0" dirty="0">
                <a:solidFill>
                  <a:schemeClr val="bg1"/>
                </a:solidFill>
                <a:effectLst/>
                <a:latin typeface="OpenSans"/>
              </a:rPr>
              <a:t> will scan 3 IP addresses.</a:t>
            </a:r>
          </a:p>
          <a:p>
            <a:pPr marL="285750" indent="-285750">
              <a:buClr>
                <a:schemeClr val="bg1"/>
              </a:buClr>
              <a:buFont typeface="Arial" panose="020B0604020202020204" pitchFamily="34" charset="0"/>
              <a:buChar char="•"/>
            </a:pPr>
            <a:r>
              <a:rPr lang="en-US" i="0" dirty="0">
                <a:solidFill>
                  <a:schemeClr val="bg1"/>
                </a:solidFill>
                <a:effectLst/>
                <a:latin typeface="OpenSans"/>
              </a:rPr>
              <a:t>range: </a:t>
            </a:r>
            <a:r>
              <a:rPr lang="en-US" i="1" dirty="0">
                <a:solidFill>
                  <a:srgbClr val="FFC000"/>
                </a:solidFill>
                <a:effectLst/>
                <a:latin typeface="OpenSans"/>
              </a:rPr>
              <a:t>10.11.12.15-20</a:t>
            </a:r>
            <a:r>
              <a:rPr lang="en-US" i="0" dirty="0">
                <a:solidFill>
                  <a:schemeClr val="bg1"/>
                </a:solidFill>
                <a:effectLst/>
                <a:latin typeface="OpenSans"/>
              </a:rPr>
              <a:t> will scan 6 IP addresses: 10.11.12.15, 10.11.12.16,… and 10.11.12.20.</a:t>
            </a:r>
          </a:p>
          <a:p>
            <a:pPr marL="285750" indent="-285750">
              <a:buClr>
                <a:schemeClr val="bg1"/>
              </a:buClr>
              <a:buFont typeface="Arial" panose="020B0604020202020204" pitchFamily="34" charset="0"/>
              <a:buChar char="•"/>
            </a:pPr>
            <a:r>
              <a:rPr lang="en-US" i="0" dirty="0">
                <a:solidFill>
                  <a:schemeClr val="bg1"/>
                </a:solidFill>
                <a:effectLst/>
                <a:latin typeface="OpenSans"/>
              </a:rPr>
              <a:t>subnet: </a:t>
            </a:r>
            <a:r>
              <a:rPr lang="en-US" i="1" dirty="0">
                <a:solidFill>
                  <a:srgbClr val="FFC000"/>
                </a:solidFill>
                <a:effectLst/>
                <a:latin typeface="OpenSans"/>
              </a:rPr>
              <a:t>MACHINE_IP/30 </a:t>
            </a:r>
            <a:r>
              <a:rPr lang="en-US" i="0" dirty="0">
                <a:solidFill>
                  <a:schemeClr val="bg1"/>
                </a:solidFill>
                <a:effectLst/>
                <a:latin typeface="OpenSans"/>
              </a:rPr>
              <a:t>will scan 4 IP addresses.</a:t>
            </a:r>
          </a:p>
          <a:p>
            <a:pPr marL="285750" indent="-285750">
              <a:buClr>
                <a:schemeClr val="bg1"/>
              </a:buClr>
              <a:buFont typeface="Arial" panose="020B0604020202020204" pitchFamily="34" charset="0"/>
              <a:buChar char="•"/>
            </a:pPr>
            <a:endParaRPr lang="en-US" dirty="0">
              <a:solidFill>
                <a:schemeClr val="bg1"/>
              </a:solidFill>
              <a:latin typeface="OpenSans"/>
            </a:endParaRPr>
          </a:p>
          <a:p>
            <a:pPr marL="285750" indent="-285750">
              <a:buClr>
                <a:schemeClr val="bg1"/>
              </a:buClr>
              <a:buFont typeface="Arial" panose="020B0604020202020204" pitchFamily="34" charset="0"/>
              <a:buChar char="•"/>
            </a:pPr>
            <a:endParaRPr lang="en-US" dirty="0">
              <a:solidFill>
                <a:schemeClr val="bg1"/>
              </a:solidFill>
              <a:latin typeface="OpenSans"/>
            </a:endParaRPr>
          </a:p>
          <a:p>
            <a:pPr>
              <a:buClr>
                <a:schemeClr val="bg1"/>
              </a:buClr>
            </a:pPr>
            <a:r>
              <a:rPr lang="en-US" dirty="0">
                <a:solidFill>
                  <a:schemeClr val="bg1"/>
                </a:solidFill>
                <a:latin typeface="OpenSans"/>
              </a:rPr>
              <a:t>N/B: We will focus on using subnets for this lecture.</a:t>
            </a:r>
          </a:p>
        </p:txBody>
      </p:sp>
    </p:spTree>
    <p:extLst>
      <p:ext uri="{BB962C8B-B14F-4D97-AF65-F5344CB8AC3E}">
        <p14:creationId xmlns:p14="http://schemas.microsoft.com/office/powerpoint/2010/main" val="2656733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Purpose statement</a:t>
            </a:r>
            <a:endParaRPr dirty="0"/>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C2B9C54E-AA09-F59E-D68B-95E441BA4433}"/>
              </a:ext>
            </a:extLst>
          </p:cNvPr>
          <p:cNvPicPr>
            <a:picLocks noChangeAspect="1"/>
          </p:cNvPicPr>
          <p:nvPr/>
        </p:nvPicPr>
        <p:blipFill>
          <a:blip r:embed="rId3"/>
          <a:stretch>
            <a:fillRect/>
          </a:stretch>
        </p:blipFill>
        <p:spPr>
          <a:xfrm>
            <a:off x="0" y="169602"/>
            <a:ext cx="9144000" cy="4804296"/>
          </a:xfrm>
          <a:prstGeom prst="rect">
            <a:avLst/>
          </a:prstGeom>
        </p:spPr>
      </p:pic>
    </p:spTree>
    <p:extLst>
      <p:ext uri="{BB962C8B-B14F-4D97-AF65-F5344CB8AC3E}">
        <p14:creationId xmlns:p14="http://schemas.microsoft.com/office/powerpoint/2010/main" val="2870302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Fingerprinting</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4DECDF5-408D-B249-A8BE-30591735C803}"/>
              </a:ext>
            </a:extLst>
          </p:cNvPr>
          <p:cNvSpPr txBox="1"/>
          <p:nvPr/>
        </p:nvSpPr>
        <p:spPr>
          <a:xfrm>
            <a:off x="836408" y="1431002"/>
            <a:ext cx="7628395" cy="2677656"/>
          </a:xfrm>
          <a:prstGeom prst="rect">
            <a:avLst/>
          </a:prstGeom>
          <a:noFill/>
        </p:spPr>
        <p:txBody>
          <a:bodyPr wrap="square" rtlCol="0">
            <a:spAutoFit/>
          </a:bodyPr>
          <a:lstStyle/>
          <a:p>
            <a:r>
              <a:rPr lang="en-US" b="0" i="0" dirty="0">
                <a:solidFill>
                  <a:srgbClr val="E8E8E8"/>
                </a:solidFill>
                <a:effectLst/>
                <a:latin typeface="Google Sans"/>
              </a:rPr>
              <a:t>OS fingerprinting is </a:t>
            </a:r>
            <a:r>
              <a:rPr lang="en-US" b="0" i="0" dirty="0">
                <a:solidFill>
                  <a:srgbClr val="FFFFFF"/>
                </a:solidFill>
                <a:effectLst/>
                <a:latin typeface="Google Sans"/>
              </a:rPr>
              <a:t>a technique used to determine the type and version of the operating system running on a remote host</a:t>
            </a:r>
            <a:r>
              <a:rPr lang="en-US" b="0" i="0" dirty="0">
                <a:solidFill>
                  <a:srgbClr val="E8E8E8"/>
                </a:solidFill>
                <a:effectLst/>
                <a:latin typeface="Google Sans"/>
              </a:rPr>
              <a:t>.</a:t>
            </a:r>
            <a:endParaRPr lang="en-US" dirty="0">
              <a:solidFill>
                <a:schemeClr val="bg1"/>
              </a:solidFill>
              <a:latin typeface="OpenSans"/>
            </a:endParaRPr>
          </a:p>
          <a:p>
            <a:endParaRPr lang="en-US" dirty="0">
              <a:solidFill>
                <a:schemeClr val="bg1"/>
              </a:solidFill>
              <a:latin typeface="OpenSans"/>
            </a:endParaRPr>
          </a:p>
          <a:p>
            <a:r>
              <a:rPr lang="en-US" dirty="0">
                <a:solidFill>
                  <a:schemeClr val="bg1"/>
                </a:solidFill>
                <a:latin typeface="OpenSans"/>
              </a:rPr>
              <a:t>Here we’ll be checking the operating system and the system version being used on the available hosts.</a:t>
            </a:r>
          </a:p>
          <a:p>
            <a:endParaRPr lang="en-US" dirty="0">
              <a:solidFill>
                <a:schemeClr val="bg1"/>
              </a:solidFill>
              <a:latin typeface="OpenSans"/>
            </a:endParaRPr>
          </a:p>
          <a:p>
            <a:r>
              <a:rPr lang="en-US" dirty="0">
                <a:solidFill>
                  <a:schemeClr val="bg1"/>
                </a:solidFill>
                <a:latin typeface="OpenSans"/>
              </a:rPr>
              <a:t>Run the command:</a:t>
            </a:r>
          </a:p>
          <a:p>
            <a:r>
              <a:rPr lang="en-US" dirty="0">
                <a:solidFill>
                  <a:schemeClr val="bg1"/>
                </a:solidFill>
                <a:latin typeface="OpenSans"/>
              </a:rPr>
              <a:t> </a:t>
            </a:r>
            <a:r>
              <a:rPr lang="en-US" sz="2800" b="1" dirty="0" err="1">
                <a:solidFill>
                  <a:schemeClr val="bg1"/>
                </a:solidFill>
                <a:latin typeface="OpenSans"/>
              </a:rPr>
              <a:t>sudo</a:t>
            </a:r>
            <a:r>
              <a:rPr lang="en-US" sz="2800" b="1" dirty="0">
                <a:solidFill>
                  <a:schemeClr val="bg1"/>
                </a:solidFill>
                <a:latin typeface="OpenSans"/>
              </a:rPr>
              <a:t> </a:t>
            </a:r>
            <a:r>
              <a:rPr lang="en-US" sz="2800" b="1" dirty="0" err="1">
                <a:solidFill>
                  <a:schemeClr val="bg1"/>
                </a:solidFill>
                <a:latin typeface="OpenSans"/>
              </a:rPr>
              <a:t>nmap</a:t>
            </a:r>
            <a:r>
              <a:rPr lang="en-US" sz="2800" b="1" dirty="0">
                <a:solidFill>
                  <a:schemeClr val="bg1"/>
                </a:solidFill>
                <a:latin typeface="OpenSans"/>
              </a:rPr>
              <a:t> –O –</a:t>
            </a:r>
            <a:r>
              <a:rPr lang="en-US" sz="2800" b="1" dirty="0" err="1">
                <a:solidFill>
                  <a:schemeClr val="bg1"/>
                </a:solidFill>
                <a:latin typeface="OpenSans"/>
              </a:rPr>
              <a:t>sV</a:t>
            </a:r>
            <a:r>
              <a:rPr lang="en-US" sz="2800" b="1" dirty="0">
                <a:solidFill>
                  <a:schemeClr val="bg1"/>
                </a:solidFill>
                <a:latin typeface="OpenSans"/>
              </a:rPr>
              <a:t> &lt;</a:t>
            </a:r>
            <a:r>
              <a:rPr lang="en-US" sz="2800" b="1" dirty="0" err="1">
                <a:solidFill>
                  <a:schemeClr val="bg1"/>
                </a:solidFill>
                <a:latin typeface="OpenSans"/>
              </a:rPr>
              <a:t>machine_ip</a:t>
            </a:r>
            <a:r>
              <a:rPr lang="en-US" sz="2800" b="1" dirty="0">
                <a:solidFill>
                  <a:schemeClr val="bg1"/>
                </a:solidFill>
                <a:latin typeface="OpenSans"/>
              </a:rPr>
              <a:t>&gt;/24</a:t>
            </a:r>
          </a:p>
          <a:p>
            <a:endParaRPr lang="en-US" dirty="0">
              <a:solidFill>
                <a:schemeClr val="bg1"/>
              </a:solidFill>
              <a:latin typeface="OpenSans"/>
            </a:endParaRPr>
          </a:p>
          <a:p>
            <a:r>
              <a:rPr lang="en-US" dirty="0">
                <a:solidFill>
                  <a:schemeClr val="bg1"/>
                </a:solidFill>
                <a:latin typeface="OpenSans"/>
              </a:rPr>
              <a:t>N/B fingerprinting requires administrative permission, hence, the </a:t>
            </a:r>
            <a:r>
              <a:rPr lang="en-US" b="1" i="1" dirty="0" err="1">
                <a:solidFill>
                  <a:schemeClr val="bg1"/>
                </a:solidFill>
                <a:latin typeface="OpenSans"/>
              </a:rPr>
              <a:t>sudo</a:t>
            </a:r>
            <a:r>
              <a:rPr lang="en-US" i="1" dirty="0">
                <a:solidFill>
                  <a:schemeClr val="bg1"/>
                </a:solidFill>
                <a:latin typeface="OpenSans"/>
              </a:rPr>
              <a:t> </a:t>
            </a:r>
            <a:r>
              <a:rPr lang="en-US" dirty="0">
                <a:solidFill>
                  <a:schemeClr val="bg1"/>
                </a:solidFill>
                <a:latin typeface="OpenSans"/>
              </a:rPr>
              <a:t>flag</a:t>
            </a:r>
          </a:p>
          <a:p>
            <a:endParaRPr lang="en-US" dirty="0">
              <a:solidFill>
                <a:schemeClr val="bg1"/>
              </a:solidFill>
              <a:latin typeface="OpenSans"/>
            </a:endParaRPr>
          </a:p>
          <a:p>
            <a:r>
              <a:rPr lang="en-US" dirty="0">
                <a:solidFill>
                  <a:schemeClr val="bg1"/>
                </a:solidFill>
                <a:latin typeface="OpenSans"/>
              </a:rPr>
              <a:t>The –O represents operating system and the –</a:t>
            </a:r>
            <a:r>
              <a:rPr lang="en-US" dirty="0" err="1">
                <a:solidFill>
                  <a:schemeClr val="bg1"/>
                </a:solidFill>
                <a:latin typeface="OpenSans"/>
              </a:rPr>
              <a:t>sV</a:t>
            </a:r>
            <a:r>
              <a:rPr lang="en-US" dirty="0">
                <a:solidFill>
                  <a:schemeClr val="bg1"/>
                </a:solidFill>
                <a:latin typeface="OpenSans"/>
              </a:rPr>
              <a:t> represents system version.</a:t>
            </a:r>
          </a:p>
        </p:txBody>
      </p:sp>
    </p:spTree>
    <p:extLst>
      <p:ext uri="{BB962C8B-B14F-4D97-AF65-F5344CB8AC3E}">
        <p14:creationId xmlns:p14="http://schemas.microsoft.com/office/powerpoint/2010/main" val="419990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39999"/>
            <a:ext cx="7705800" cy="5727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Vulnerability scanning</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4DECDF5-408D-B249-A8BE-30591735C803}"/>
              </a:ext>
            </a:extLst>
          </p:cNvPr>
          <p:cNvSpPr txBox="1"/>
          <p:nvPr/>
        </p:nvSpPr>
        <p:spPr>
          <a:xfrm>
            <a:off x="836409" y="1431002"/>
            <a:ext cx="7588041" cy="2339102"/>
          </a:xfrm>
          <a:prstGeom prst="rect">
            <a:avLst/>
          </a:prstGeom>
          <a:noFill/>
        </p:spPr>
        <p:txBody>
          <a:bodyPr wrap="square" rtlCol="0">
            <a:spAutoFit/>
          </a:bodyPr>
          <a:lstStyle/>
          <a:p>
            <a:r>
              <a:rPr lang="en-US" i="0" dirty="0">
                <a:solidFill>
                  <a:schemeClr val="bg1"/>
                </a:solidFill>
                <a:effectLst/>
                <a:latin typeface="OpenSans"/>
              </a:rPr>
              <a:t>Nmap includes a powerful scripting engine (NSE) that allows you to scan for specific vulnerabilities. Use the following command to run common vulnerability checks:</a:t>
            </a:r>
          </a:p>
          <a:p>
            <a:endParaRPr lang="en-US" dirty="0">
              <a:solidFill>
                <a:schemeClr val="bg1"/>
              </a:solidFill>
              <a:latin typeface="OpenSans"/>
            </a:endParaRPr>
          </a:p>
          <a:p>
            <a:r>
              <a:rPr lang="en-US" sz="3600" b="1" dirty="0" err="1">
                <a:solidFill>
                  <a:schemeClr val="bg1"/>
                </a:solidFill>
                <a:latin typeface="OpenSans"/>
              </a:rPr>
              <a:t>nmap</a:t>
            </a:r>
            <a:r>
              <a:rPr lang="en-US" sz="3600" b="1" dirty="0">
                <a:solidFill>
                  <a:schemeClr val="bg1"/>
                </a:solidFill>
                <a:latin typeface="OpenSans"/>
              </a:rPr>
              <a:t> --script vuln &lt;</a:t>
            </a:r>
            <a:r>
              <a:rPr lang="en-US" sz="3600" b="1" dirty="0" err="1">
                <a:solidFill>
                  <a:schemeClr val="bg1"/>
                </a:solidFill>
                <a:latin typeface="OpenSans"/>
              </a:rPr>
              <a:t>machine_ip</a:t>
            </a:r>
            <a:r>
              <a:rPr lang="en-US" sz="3600" b="1" dirty="0">
                <a:solidFill>
                  <a:schemeClr val="bg1"/>
                </a:solidFill>
                <a:latin typeface="OpenSans"/>
              </a:rPr>
              <a:t>&gt;/24</a:t>
            </a:r>
          </a:p>
          <a:p>
            <a:endParaRPr lang="en-US" sz="3600" b="1" dirty="0">
              <a:solidFill>
                <a:schemeClr val="bg1"/>
              </a:solidFill>
              <a:latin typeface="OpenSans"/>
            </a:endParaRPr>
          </a:p>
          <a:p>
            <a:r>
              <a:rPr lang="en-US" sz="1800" dirty="0">
                <a:solidFill>
                  <a:schemeClr val="bg1"/>
                </a:solidFill>
                <a:latin typeface="OpenSans"/>
              </a:rPr>
              <a:t>N/B: This data can be save to a file by adding the flag </a:t>
            </a:r>
            <a:r>
              <a:rPr lang="en-US" sz="1800" b="1" dirty="0">
                <a:solidFill>
                  <a:srgbClr val="FFC000"/>
                </a:solidFill>
                <a:latin typeface="OpenSans"/>
              </a:rPr>
              <a:t>–</a:t>
            </a:r>
            <a:r>
              <a:rPr lang="en-US" sz="1800" b="1" dirty="0" err="1">
                <a:solidFill>
                  <a:srgbClr val="FFC000"/>
                </a:solidFill>
                <a:latin typeface="OpenSans"/>
              </a:rPr>
              <a:t>oN</a:t>
            </a:r>
            <a:r>
              <a:rPr lang="en-US" sz="1800" b="1" dirty="0">
                <a:solidFill>
                  <a:srgbClr val="FFC000"/>
                </a:solidFill>
                <a:latin typeface="OpenSans"/>
              </a:rPr>
              <a:t> &lt;name_of_file.txt&gt;</a:t>
            </a:r>
          </a:p>
          <a:p>
            <a:endParaRPr lang="en-US" dirty="0">
              <a:solidFill>
                <a:schemeClr val="bg1"/>
              </a:solidFill>
              <a:latin typeface="OpenSans"/>
            </a:endParaRPr>
          </a:p>
        </p:txBody>
      </p:sp>
    </p:spTree>
    <p:extLst>
      <p:ext uri="{BB962C8B-B14F-4D97-AF65-F5344CB8AC3E}">
        <p14:creationId xmlns:p14="http://schemas.microsoft.com/office/powerpoint/2010/main" val="41340761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5">
          <a:extLst>
            <a:ext uri="{FF2B5EF4-FFF2-40B4-BE49-F238E27FC236}">
              <a16:creationId xmlns:a16="http://schemas.microsoft.com/office/drawing/2014/main" id="{A755DC41-4A53-A19C-0A9F-0EDFD3EE36F7}"/>
            </a:ext>
          </a:extLst>
        </p:cNvPr>
        <p:cNvGrpSpPr/>
        <p:nvPr/>
      </p:nvGrpSpPr>
      <p:grpSpPr>
        <a:xfrm>
          <a:off x="0" y="0"/>
          <a:ext cx="0" cy="0"/>
          <a:chOff x="0" y="0"/>
          <a:chExt cx="0" cy="0"/>
        </a:xfrm>
      </p:grpSpPr>
      <p:sp>
        <p:nvSpPr>
          <p:cNvPr id="396" name="Google Shape;396;p33">
            <a:extLst>
              <a:ext uri="{FF2B5EF4-FFF2-40B4-BE49-F238E27FC236}">
                <a16:creationId xmlns:a16="http://schemas.microsoft.com/office/drawing/2014/main" id="{674283B8-1607-18A3-8A70-BF5B5C7E758A}"/>
              </a:ext>
            </a:extLst>
          </p:cNvPr>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a:extLst>
              <a:ext uri="{FF2B5EF4-FFF2-40B4-BE49-F238E27FC236}">
                <a16:creationId xmlns:a16="http://schemas.microsoft.com/office/drawing/2014/main" id="{5F5C87DE-57BA-3604-150D-06EF185BE8E5}"/>
              </a:ext>
            </a:extLst>
          </p:cNvPr>
          <p:cNvSpPr txBox="1">
            <a:spLocks noGrp="1"/>
          </p:cNvSpPr>
          <p:nvPr>
            <p:ph type="title"/>
          </p:nvPr>
        </p:nvSpPr>
        <p:spPr>
          <a:xfrm>
            <a:off x="4351181" y="1457167"/>
            <a:ext cx="4150483" cy="22627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Network Intrusion and Security Controls.</a:t>
            </a:r>
          </a:p>
        </p:txBody>
      </p:sp>
      <p:sp>
        <p:nvSpPr>
          <p:cNvPr id="399" name="Google Shape;399;p33">
            <a:extLst>
              <a:ext uri="{FF2B5EF4-FFF2-40B4-BE49-F238E27FC236}">
                <a16:creationId xmlns:a16="http://schemas.microsoft.com/office/drawing/2014/main" id="{F0CF4748-A0E0-6656-05E9-6DE74C6B8666}"/>
              </a:ext>
            </a:extLst>
          </p:cNvPr>
          <p:cNvSpPr txBox="1">
            <a:spLocks noGrp="1"/>
          </p:cNvSpPr>
          <p:nvPr>
            <p:ph type="title" idx="2"/>
          </p:nvPr>
        </p:nvSpPr>
        <p:spPr>
          <a:xfrm>
            <a:off x="1827333" y="1872250"/>
            <a:ext cx="2141840" cy="119607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kumimoji="0" lang="en" sz="1200" b="0" i="0" u="none" strike="noStrike" kern="0" cap="none" spc="0" normalizeH="0" baseline="0" noProof="0" dirty="0">
                <a:ln>
                  <a:noFill/>
                </a:ln>
                <a:solidFill>
                  <a:srgbClr val="FFFFFF"/>
                </a:solidFill>
                <a:effectLst/>
                <a:uLnTx/>
                <a:uFillTx/>
                <a:latin typeface="Audiowide"/>
                <a:sym typeface="Audiowide"/>
              </a:rPr>
              <a:t>week </a:t>
            </a:r>
            <a:r>
              <a:rPr lang="en" dirty="0"/>
              <a:t>06</a:t>
            </a:r>
            <a:endParaRPr dirty="0"/>
          </a:p>
        </p:txBody>
      </p:sp>
      <p:grpSp>
        <p:nvGrpSpPr>
          <p:cNvPr id="400" name="Google Shape;400;p33">
            <a:extLst>
              <a:ext uri="{FF2B5EF4-FFF2-40B4-BE49-F238E27FC236}">
                <a16:creationId xmlns:a16="http://schemas.microsoft.com/office/drawing/2014/main" id="{D36CA9A1-2D1B-C12F-9BEC-1E5F953AB012}"/>
              </a:ext>
            </a:extLst>
          </p:cNvPr>
          <p:cNvGrpSpPr/>
          <p:nvPr/>
        </p:nvGrpSpPr>
        <p:grpSpPr>
          <a:xfrm rot="10800000">
            <a:off x="8057882" y="382596"/>
            <a:ext cx="288601" cy="1096693"/>
            <a:chOff x="1006700" y="2603975"/>
            <a:chExt cx="55450" cy="210700"/>
          </a:xfrm>
        </p:grpSpPr>
        <p:sp>
          <p:nvSpPr>
            <p:cNvPr id="401" name="Google Shape;401;p33">
              <a:extLst>
                <a:ext uri="{FF2B5EF4-FFF2-40B4-BE49-F238E27FC236}">
                  <a16:creationId xmlns:a16="http://schemas.microsoft.com/office/drawing/2014/main" id="{3A2C40D1-C263-5C4C-D97F-D2C61034A96C}"/>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a:extLst>
                <a:ext uri="{FF2B5EF4-FFF2-40B4-BE49-F238E27FC236}">
                  <a16:creationId xmlns:a16="http://schemas.microsoft.com/office/drawing/2014/main" id="{8642F0CE-B034-BF31-E577-2B1F9F965B89}"/>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a:extLst>
                <a:ext uri="{FF2B5EF4-FFF2-40B4-BE49-F238E27FC236}">
                  <a16:creationId xmlns:a16="http://schemas.microsoft.com/office/drawing/2014/main" id="{EE90C76C-CF56-0C55-3EFD-78A66BEDE430}"/>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a:extLst>
                <a:ext uri="{FF2B5EF4-FFF2-40B4-BE49-F238E27FC236}">
                  <a16:creationId xmlns:a16="http://schemas.microsoft.com/office/drawing/2014/main" id="{E95DC245-1222-A2D5-CC77-D351892FCF95}"/>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a:extLst>
                <a:ext uri="{FF2B5EF4-FFF2-40B4-BE49-F238E27FC236}">
                  <a16:creationId xmlns:a16="http://schemas.microsoft.com/office/drawing/2014/main" id="{DB436C34-BCCC-C297-4E51-AB311F5429D5}"/>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a:extLst>
                <a:ext uri="{FF2B5EF4-FFF2-40B4-BE49-F238E27FC236}">
                  <a16:creationId xmlns:a16="http://schemas.microsoft.com/office/drawing/2014/main" id="{8344B351-B8B5-8397-7FBC-D47CD52094BA}"/>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a:extLst>
              <a:ext uri="{FF2B5EF4-FFF2-40B4-BE49-F238E27FC236}">
                <a16:creationId xmlns:a16="http://schemas.microsoft.com/office/drawing/2014/main" id="{BF9E8FE8-6D61-A838-A42E-943BC1B3DC26}"/>
              </a:ext>
            </a:extLst>
          </p:cNvPr>
          <p:cNvGrpSpPr/>
          <p:nvPr/>
        </p:nvGrpSpPr>
        <p:grpSpPr>
          <a:xfrm>
            <a:off x="558602" y="508321"/>
            <a:ext cx="781224" cy="726909"/>
            <a:chOff x="827350" y="3629733"/>
            <a:chExt cx="1431600" cy="1332067"/>
          </a:xfrm>
        </p:grpSpPr>
        <p:sp>
          <p:nvSpPr>
            <p:cNvPr id="408" name="Google Shape;408;p33">
              <a:extLst>
                <a:ext uri="{FF2B5EF4-FFF2-40B4-BE49-F238E27FC236}">
                  <a16:creationId xmlns:a16="http://schemas.microsoft.com/office/drawing/2014/main" id="{AB6DE220-58CB-C52A-7CA1-ED4966D214BF}"/>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a:extLst>
                <a:ext uri="{FF2B5EF4-FFF2-40B4-BE49-F238E27FC236}">
                  <a16:creationId xmlns:a16="http://schemas.microsoft.com/office/drawing/2014/main" id="{5CE60E0B-4A6C-E69E-B6DF-FC8B9B9C63E5}"/>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a:extLst>
                <a:ext uri="{FF2B5EF4-FFF2-40B4-BE49-F238E27FC236}">
                  <a16:creationId xmlns:a16="http://schemas.microsoft.com/office/drawing/2014/main" id="{9906B17F-9ECE-BBA1-ECFB-A3A703840AFA}"/>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a:extLst>
              <a:ext uri="{FF2B5EF4-FFF2-40B4-BE49-F238E27FC236}">
                <a16:creationId xmlns:a16="http://schemas.microsoft.com/office/drawing/2014/main" id="{C4E00794-8A57-51C0-3CB7-CCF8125EFF0A}"/>
              </a:ext>
            </a:extLst>
          </p:cNvPr>
          <p:cNvGrpSpPr/>
          <p:nvPr/>
        </p:nvGrpSpPr>
        <p:grpSpPr>
          <a:xfrm>
            <a:off x="1387564" y="321673"/>
            <a:ext cx="356325" cy="331552"/>
            <a:chOff x="827350" y="3629733"/>
            <a:chExt cx="1431600" cy="1332067"/>
          </a:xfrm>
        </p:grpSpPr>
        <p:sp>
          <p:nvSpPr>
            <p:cNvPr id="412" name="Google Shape;412;p33">
              <a:extLst>
                <a:ext uri="{FF2B5EF4-FFF2-40B4-BE49-F238E27FC236}">
                  <a16:creationId xmlns:a16="http://schemas.microsoft.com/office/drawing/2014/main" id="{472BA462-CD09-DCB9-C230-A77CE04FAED0}"/>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a:extLst>
                <a:ext uri="{FF2B5EF4-FFF2-40B4-BE49-F238E27FC236}">
                  <a16:creationId xmlns:a16="http://schemas.microsoft.com/office/drawing/2014/main" id="{3BB30D3A-9C5E-44A7-7C5A-3AB0BD4C8480}"/>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a:extLst>
                <a:ext uri="{FF2B5EF4-FFF2-40B4-BE49-F238E27FC236}">
                  <a16:creationId xmlns:a16="http://schemas.microsoft.com/office/drawing/2014/main" id="{A9092E56-A72C-C4C2-312D-87F67C7DB808}"/>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a:extLst>
              <a:ext uri="{FF2B5EF4-FFF2-40B4-BE49-F238E27FC236}">
                <a16:creationId xmlns:a16="http://schemas.microsoft.com/office/drawing/2014/main" id="{4D6C5A43-1BAA-B737-69A3-ADCC9F7CD152}"/>
              </a:ext>
            </a:extLst>
          </p:cNvPr>
          <p:cNvGrpSpPr/>
          <p:nvPr/>
        </p:nvGrpSpPr>
        <p:grpSpPr>
          <a:xfrm>
            <a:off x="7535601" y="3848738"/>
            <a:ext cx="895180" cy="832942"/>
            <a:chOff x="827350" y="3629733"/>
            <a:chExt cx="1431600" cy="1332067"/>
          </a:xfrm>
        </p:grpSpPr>
        <p:sp>
          <p:nvSpPr>
            <p:cNvPr id="416" name="Google Shape;416;p33">
              <a:extLst>
                <a:ext uri="{FF2B5EF4-FFF2-40B4-BE49-F238E27FC236}">
                  <a16:creationId xmlns:a16="http://schemas.microsoft.com/office/drawing/2014/main" id="{42FA917D-4907-9927-7254-4392E5C65A69}"/>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a:extLst>
                <a:ext uri="{FF2B5EF4-FFF2-40B4-BE49-F238E27FC236}">
                  <a16:creationId xmlns:a16="http://schemas.microsoft.com/office/drawing/2014/main" id="{9A2D7B77-DA54-ACF5-6444-C112D6E18D27}"/>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a:extLst>
                <a:ext uri="{FF2B5EF4-FFF2-40B4-BE49-F238E27FC236}">
                  <a16:creationId xmlns:a16="http://schemas.microsoft.com/office/drawing/2014/main" id="{1F0E7A43-0854-CFCD-78A6-9E0414D1C72A}"/>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a:extLst>
              <a:ext uri="{FF2B5EF4-FFF2-40B4-BE49-F238E27FC236}">
                <a16:creationId xmlns:a16="http://schemas.microsoft.com/office/drawing/2014/main" id="{907F80D1-DE6F-C9DB-51C3-09AD07CFF4D7}"/>
              </a:ext>
            </a:extLst>
          </p:cNvPr>
          <p:cNvGrpSpPr/>
          <p:nvPr/>
        </p:nvGrpSpPr>
        <p:grpSpPr>
          <a:xfrm>
            <a:off x="7902683" y="2980240"/>
            <a:ext cx="598982" cy="557337"/>
            <a:chOff x="827350" y="3629733"/>
            <a:chExt cx="1431600" cy="1332067"/>
          </a:xfrm>
        </p:grpSpPr>
        <p:sp>
          <p:nvSpPr>
            <p:cNvPr id="420" name="Google Shape;420;p33">
              <a:extLst>
                <a:ext uri="{FF2B5EF4-FFF2-40B4-BE49-F238E27FC236}">
                  <a16:creationId xmlns:a16="http://schemas.microsoft.com/office/drawing/2014/main" id="{924CCD4A-9713-CA52-F6E2-F8909130D1E3}"/>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a:extLst>
                <a:ext uri="{FF2B5EF4-FFF2-40B4-BE49-F238E27FC236}">
                  <a16:creationId xmlns:a16="http://schemas.microsoft.com/office/drawing/2014/main" id="{F1E6D24C-75AD-3E35-0590-2D799AB26F6A}"/>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a:extLst>
                <a:ext uri="{FF2B5EF4-FFF2-40B4-BE49-F238E27FC236}">
                  <a16:creationId xmlns:a16="http://schemas.microsoft.com/office/drawing/2014/main" id="{43781EAA-87B1-55A2-BAAA-9B2A56860B77}"/>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a:extLst>
              <a:ext uri="{FF2B5EF4-FFF2-40B4-BE49-F238E27FC236}">
                <a16:creationId xmlns:a16="http://schemas.microsoft.com/office/drawing/2014/main" id="{7FF6D369-66BD-B9BE-9CD6-B6C8E5263C96}"/>
              </a:ext>
            </a:extLst>
          </p:cNvPr>
          <p:cNvGrpSpPr/>
          <p:nvPr/>
        </p:nvGrpSpPr>
        <p:grpSpPr>
          <a:xfrm>
            <a:off x="6634531" y="4239131"/>
            <a:ext cx="464268" cy="431989"/>
            <a:chOff x="827350" y="3629733"/>
            <a:chExt cx="1431600" cy="1332067"/>
          </a:xfrm>
        </p:grpSpPr>
        <p:sp>
          <p:nvSpPr>
            <p:cNvPr id="424" name="Google Shape;424;p33">
              <a:extLst>
                <a:ext uri="{FF2B5EF4-FFF2-40B4-BE49-F238E27FC236}">
                  <a16:creationId xmlns:a16="http://schemas.microsoft.com/office/drawing/2014/main" id="{D494C817-DCC3-404B-F08C-8F256E0AF776}"/>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a:extLst>
                <a:ext uri="{FF2B5EF4-FFF2-40B4-BE49-F238E27FC236}">
                  <a16:creationId xmlns:a16="http://schemas.microsoft.com/office/drawing/2014/main" id="{F8648816-37DB-914F-CD9E-D452FE603BB8}"/>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a:extLst>
                <a:ext uri="{FF2B5EF4-FFF2-40B4-BE49-F238E27FC236}">
                  <a16:creationId xmlns:a16="http://schemas.microsoft.com/office/drawing/2014/main" id="{E14CDB72-4FA8-EA2E-90FB-DB0859DF5EA8}"/>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a:extLst>
              <a:ext uri="{FF2B5EF4-FFF2-40B4-BE49-F238E27FC236}">
                <a16:creationId xmlns:a16="http://schemas.microsoft.com/office/drawing/2014/main" id="{579FA9A0-C51D-098E-535B-623E7705B202}"/>
              </a:ext>
            </a:extLst>
          </p:cNvPr>
          <p:cNvGrpSpPr/>
          <p:nvPr/>
        </p:nvGrpSpPr>
        <p:grpSpPr>
          <a:xfrm rot="5400000">
            <a:off x="962657" y="3906771"/>
            <a:ext cx="288601" cy="1096693"/>
            <a:chOff x="1006700" y="2603975"/>
            <a:chExt cx="55450" cy="210700"/>
          </a:xfrm>
        </p:grpSpPr>
        <p:sp>
          <p:nvSpPr>
            <p:cNvPr id="428" name="Google Shape;428;p33">
              <a:extLst>
                <a:ext uri="{FF2B5EF4-FFF2-40B4-BE49-F238E27FC236}">
                  <a16:creationId xmlns:a16="http://schemas.microsoft.com/office/drawing/2014/main" id="{6AE67EB5-A0EF-2FC2-DCF6-B7696C966875}"/>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a:extLst>
                <a:ext uri="{FF2B5EF4-FFF2-40B4-BE49-F238E27FC236}">
                  <a16:creationId xmlns:a16="http://schemas.microsoft.com/office/drawing/2014/main" id="{ADEDA10E-D51B-F175-F24B-56263EB9DC65}"/>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a:extLst>
                <a:ext uri="{FF2B5EF4-FFF2-40B4-BE49-F238E27FC236}">
                  <a16:creationId xmlns:a16="http://schemas.microsoft.com/office/drawing/2014/main" id="{190BF7BD-612D-AE9C-D353-0D0AB62B63AD}"/>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a:extLst>
                <a:ext uri="{FF2B5EF4-FFF2-40B4-BE49-F238E27FC236}">
                  <a16:creationId xmlns:a16="http://schemas.microsoft.com/office/drawing/2014/main" id="{D3D34BB8-8E43-FA91-B32F-10E884EF1623}"/>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a:extLst>
                <a:ext uri="{FF2B5EF4-FFF2-40B4-BE49-F238E27FC236}">
                  <a16:creationId xmlns:a16="http://schemas.microsoft.com/office/drawing/2014/main" id="{6C619804-9900-2B6C-4D65-C36904F0C48F}"/>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a:extLst>
                <a:ext uri="{FF2B5EF4-FFF2-40B4-BE49-F238E27FC236}">
                  <a16:creationId xmlns:a16="http://schemas.microsoft.com/office/drawing/2014/main" id="{E6B90607-E2F7-CF65-8393-43F554A615FB}"/>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874465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704600" y="475488"/>
            <a:ext cx="4084200"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Network Intrusion</a:t>
            </a:r>
            <a:endParaRPr dirty="0"/>
          </a:p>
        </p:txBody>
      </p:sp>
      <p:sp>
        <p:nvSpPr>
          <p:cNvPr id="261" name="Google Shape;261;p44"/>
          <p:cNvSpPr txBox="1">
            <a:spLocks noGrp="1"/>
          </p:cNvSpPr>
          <p:nvPr>
            <p:ph type="body" idx="1"/>
          </p:nvPr>
        </p:nvSpPr>
        <p:spPr>
          <a:xfrm>
            <a:off x="4788800" y="1691465"/>
            <a:ext cx="3499200" cy="23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dirty="0"/>
              <a:t>Network Intrusions refer to unauthorized attempts to access network resources, data, or services. These can be launched by malicious actors to steal sensitive data, disrupt operations, or compromise systems.</a:t>
            </a:r>
          </a:p>
          <a:p>
            <a:pPr marL="0" lvl="0" indent="0" algn="l" rtl="0">
              <a:spcBef>
                <a:spcPts val="0"/>
              </a:spcBef>
              <a:spcAft>
                <a:spcPts val="0"/>
              </a:spcAft>
              <a:buClr>
                <a:srgbClr val="273D40"/>
              </a:buClr>
              <a:buSzPts val="600"/>
              <a:buFont typeface="Arial"/>
              <a:buNone/>
            </a:pPr>
            <a:endParaRPr lang="en-US" dirty="0"/>
          </a:p>
          <a:p>
            <a:pPr marL="0" lvl="0" indent="0" algn="l" rtl="0">
              <a:spcBef>
                <a:spcPts val="0"/>
              </a:spcBef>
              <a:spcAft>
                <a:spcPts val="0"/>
              </a:spcAft>
              <a:buClr>
                <a:srgbClr val="273D40"/>
              </a:buClr>
              <a:buSzPts val="600"/>
              <a:buFont typeface="Arial"/>
              <a:buNone/>
            </a:pPr>
            <a:r>
              <a:rPr lang="en-US" dirty="0"/>
              <a:t>The objective of studying it prevent or minimize unauthorized access and protect the system from intrusions.</a:t>
            </a:r>
            <a:endParaRPr dirty="0"/>
          </a:p>
        </p:txBody>
      </p:sp>
      <p:pic>
        <p:nvPicPr>
          <p:cNvPr id="262" name="Google Shape;262;p44"/>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2010267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7"/>
          <p:cNvSpPr txBox="1">
            <a:spLocks noGrp="1"/>
          </p:cNvSpPr>
          <p:nvPr>
            <p:ph type="title"/>
          </p:nvPr>
        </p:nvSpPr>
        <p:spPr>
          <a:xfrm>
            <a:off x="3200137" y="2106650"/>
            <a:ext cx="5204363" cy="139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Role of UFW in Network Security</a:t>
            </a:r>
            <a:endParaRPr dirty="0"/>
          </a:p>
        </p:txBody>
      </p:sp>
      <p:sp>
        <p:nvSpPr>
          <p:cNvPr id="310" name="Google Shape;310;p47"/>
          <p:cNvSpPr txBox="1">
            <a:spLocks noGrp="1"/>
          </p:cNvSpPr>
          <p:nvPr>
            <p:ph type="title" idx="2"/>
          </p:nvPr>
        </p:nvSpPr>
        <p:spPr>
          <a:xfrm>
            <a:off x="5843075" y="737511"/>
            <a:ext cx="2561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dirty="0"/>
          </a:p>
        </p:txBody>
      </p:sp>
      <p:pic>
        <p:nvPicPr>
          <p:cNvPr id="312" name="Google Shape;312;p47"/>
          <p:cNvPicPr preferRelativeResize="0"/>
          <p:nvPr/>
        </p:nvPicPr>
        <p:blipFill>
          <a:blip r:embed="rId3">
            <a:alphaModFix/>
          </a:blip>
          <a:stretch>
            <a:fillRect/>
          </a:stretch>
        </p:blipFill>
        <p:spPr>
          <a:xfrm>
            <a:off x="773800" y="582975"/>
            <a:ext cx="3571874" cy="3555501"/>
          </a:xfrm>
          <a:prstGeom prst="rect">
            <a:avLst/>
          </a:prstGeom>
          <a:noFill/>
          <a:ln>
            <a:noFill/>
          </a:ln>
        </p:spPr>
      </p:pic>
      <p:pic>
        <p:nvPicPr>
          <p:cNvPr id="313" name="Google Shape;313;p47"/>
          <p:cNvPicPr preferRelativeResize="0"/>
          <p:nvPr/>
        </p:nvPicPr>
        <p:blipFill>
          <a:blip r:embed="rId4">
            <a:alphaModFix/>
          </a:blip>
          <a:stretch>
            <a:fillRect/>
          </a:stretch>
        </p:blipFill>
        <p:spPr>
          <a:xfrm>
            <a:off x="519500" y="1683213"/>
            <a:ext cx="3408968" cy="1140212"/>
          </a:xfrm>
          <a:prstGeom prst="rect">
            <a:avLst/>
          </a:prstGeom>
          <a:noFill/>
          <a:ln>
            <a:noFill/>
          </a:ln>
        </p:spPr>
      </p:pic>
      <p:pic>
        <p:nvPicPr>
          <p:cNvPr id="314" name="Google Shape;314;p47"/>
          <p:cNvPicPr preferRelativeResize="0"/>
          <p:nvPr/>
        </p:nvPicPr>
        <p:blipFill>
          <a:blip r:embed="rId5">
            <a:alphaModFix/>
          </a:blip>
          <a:stretch>
            <a:fillRect/>
          </a:stretch>
        </p:blipFill>
        <p:spPr>
          <a:xfrm rot="-1040281">
            <a:off x="647121" y="1777047"/>
            <a:ext cx="3408965" cy="1293349"/>
          </a:xfrm>
          <a:prstGeom prst="rect">
            <a:avLst/>
          </a:prstGeom>
          <a:noFill/>
          <a:ln>
            <a:noFill/>
          </a:ln>
        </p:spPr>
      </p:pic>
      <p:pic>
        <p:nvPicPr>
          <p:cNvPr id="315" name="Google Shape;315;p47"/>
          <p:cNvPicPr preferRelativeResize="0"/>
          <p:nvPr/>
        </p:nvPicPr>
        <p:blipFill>
          <a:blip r:embed="rId6">
            <a:alphaModFix/>
          </a:blip>
          <a:stretch>
            <a:fillRect/>
          </a:stretch>
        </p:blipFill>
        <p:spPr>
          <a:xfrm flipH="1">
            <a:off x="1247862" y="1683838"/>
            <a:ext cx="1952275" cy="2044775"/>
          </a:xfrm>
          <a:prstGeom prst="rect">
            <a:avLst/>
          </a:prstGeom>
          <a:noFill/>
          <a:ln>
            <a:noFill/>
          </a:ln>
        </p:spPr>
      </p:pic>
      <p:pic>
        <p:nvPicPr>
          <p:cNvPr id="316" name="Google Shape;316;p47"/>
          <p:cNvPicPr preferRelativeResize="0"/>
          <p:nvPr/>
        </p:nvPicPr>
        <p:blipFill>
          <a:blip r:embed="rId7">
            <a:alphaModFix/>
          </a:blip>
          <a:stretch>
            <a:fillRect/>
          </a:stretch>
        </p:blipFill>
        <p:spPr>
          <a:xfrm>
            <a:off x="1734400" y="943141"/>
            <a:ext cx="704744" cy="740700"/>
          </a:xfrm>
          <a:prstGeom prst="rect">
            <a:avLst/>
          </a:prstGeom>
          <a:noFill/>
          <a:ln>
            <a:noFill/>
          </a:ln>
        </p:spPr>
      </p:pic>
      <p:pic>
        <p:nvPicPr>
          <p:cNvPr id="317" name="Google Shape;317;p47"/>
          <p:cNvPicPr preferRelativeResize="0"/>
          <p:nvPr/>
        </p:nvPicPr>
        <p:blipFill>
          <a:blip r:embed="rId8">
            <a:alphaModFix/>
          </a:blip>
          <a:stretch>
            <a:fillRect/>
          </a:stretch>
        </p:blipFill>
        <p:spPr>
          <a:xfrm>
            <a:off x="1534250" y="3626650"/>
            <a:ext cx="839381" cy="803750"/>
          </a:xfrm>
          <a:prstGeom prst="rect">
            <a:avLst/>
          </a:prstGeom>
          <a:noFill/>
          <a:ln>
            <a:noFill/>
          </a:ln>
        </p:spPr>
      </p:pic>
      <p:pic>
        <p:nvPicPr>
          <p:cNvPr id="318" name="Google Shape;318;p47"/>
          <p:cNvPicPr preferRelativeResize="0"/>
          <p:nvPr/>
        </p:nvPicPr>
        <p:blipFill>
          <a:blip r:embed="rId9">
            <a:alphaModFix/>
          </a:blip>
          <a:stretch>
            <a:fillRect/>
          </a:stretch>
        </p:blipFill>
        <p:spPr>
          <a:xfrm>
            <a:off x="3941691" y="899509"/>
            <a:ext cx="875027" cy="89218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What is UFW?</a:t>
            </a:r>
            <a:endParaRPr dirty="0"/>
          </a:p>
        </p:txBody>
      </p:sp>
      <p:sp>
        <p:nvSpPr>
          <p:cNvPr id="261" name="Google Shape;261;p44"/>
          <p:cNvSpPr txBox="1">
            <a:spLocks noGrp="1"/>
          </p:cNvSpPr>
          <p:nvPr>
            <p:ph type="body" idx="1"/>
          </p:nvPr>
        </p:nvSpPr>
        <p:spPr>
          <a:xfrm>
            <a:off x="4788800" y="1691465"/>
            <a:ext cx="3499200" cy="23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dirty="0"/>
              <a:t>UFW (Uncomplicated Firewall) is a user-friendly front-end for managing iptables firewall rules in Linux systems.</a:t>
            </a:r>
          </a:p>
          <a:p>
            <a:pPr marL="0" lvl="0" indent="0" algn="l" rtl="0">
              <a:spcBef>
                <a:spcPts val="0"/>
              </a:spcBef>
              <a:spcAft>
                <a:spcPts val="0"/>
              </a:spcAft>
              <a:buClr>
                <a:srgbClr val="273D40"/>
              </a:buClr>
              <a:buSzPts val="600"/>
              <a:buFont typeface="Arial"/>
              <a:buNone/>
            </a:pPr>
            <a:endParaRPr lang="en-US" dirty="0"/>
          </a:p>
          <a:p>
            <a:pPr marL="0" lvl="0" indent="0" algn="l" rtl="0">
              <a:spcBef>
                <a:spcPts val="0"/>
              </a:spcBef>
              <a:spcAft>
                <a:spcPts val="0"/>
              </a:spcAft>
              <a:buClr>
                <a:srgbClr val="273D40"/>
              </a:buClr>
              <a:buSzPts val="600"/>
              <a:buFont typeface="Arial"/>
              <a:buNone/>
            </a:pPr>
            <a:r>
              <a:rPr lang="en-US" dirty="0"/>
              <a:t>It simplifies configuring firewall rules to control incoming and outgoing traffic</a:t>
            </a:r>
            <a:endParaRPr dirty="0"/>
          </a:p>
        </p:txBody>
      </p:sp>
      <p:pic>
        <p:nvPicPr>
          <p:cNvPr id="262" name="Google Shape;262;p44"/>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1712244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1"/>
          <p:cNvSpPr txBox="1">
            <a:spLocks noGrp="1"/>
          </p:cNvSpPr>
          <p:nvPr>
            <p:ph type="title"/>
          </p:nvPr>
        </p:nvSpPr>
        <p:spPr>
          <a:xfrm>
            <a:off x="713225" y="475488"/>
            <a:ext cx="7726800"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Summary of UFW</a:t>
            </a:r>
            <a:endParaRPr dirty="0"/>
          </a:p>
        </p:txBody>
      </p:sp>
      <p:pic>
        <p:nvPicPr>
          <p:cNvPr id="402" name="Google Shape;402;p51"/>
          <p:cNvPicPr preferRelativeResize="0"/>
          <p:nvPr/>
        </p:nvPicPr>
        <p:blipFill>
          <a:blip r:embed="rId3">
            <a:alphaModFix/>
          </a:blip>
          <a:stretch>
            <a:fillRect/>
          </a:stretch>
        </p:blipFill>
        <p:spPr>
          <a:xfrm>
            <a:off x="-2303457" y="3044212"/>
            <a:ext cx="3571874" cy="3555501"/>
          </a:xfrm>
          <a:prstGeom prst="rect">
            <a:avLst/>
          </a:prstGeom>
          <a:noFill/>
          <a:ln>
            <a:noFill/>
          </a:ln>
        </p:spPr>
      </p:pic>
      <p:pic>
        <p:nvPicPr>
          <p:cNvPr id="403" name="Google Shape;403;p51"/>
          <p:cNvPicPr preferRelativeResize="0"/>
          <p:nvPr/>
        </p:nvPicPr>
        <p:blipFill>
          <a:blip r:embed="rId4">
            <a:alphaModFix/>
          </a:blip>
          <a:stretch>
            <a:fillRect/>
          </a:stretch>
        </p:blipFill>
        <p:spPr>
          <a:xfrm>
            <a:off x="-35909" y="4251309"/>
            <a:ext cx="875027" cy="892182"/>
          </a:xfrm>
          <a:prstGeom prst="rect">
            <a:avLst/>
          </a:prstGeom>
          <a:noFill/>
          <a:ln>
            <a:noFill/>
          </a:ln>
        </p:spPr>
      </p:pic>
      <p:pic>
        <p:nvPicPr>
          <p:cNvPr id="404" name="Google Shape;404;p51"/>
          <p:cNvPicPr preferRelativeResize="0"/>
          <p:nvPr/>
        </p:nvPicPr>
        <p:blipFill>
          <a:blip r:embed="rId5">
            <a:alphaModFix/>
          </a:blip>
          <a:stretch>
            <a:fillRect/>
          </a:stretch>
        </p:blipFill>
        <p:spPr>
          <a:xfrm>
            <a:off x="713228" y="4608574"/>
            <a:ext cx="1344325" cy="1167350"/>
          </a:xfrm>
          <a:prstGeom prst="rect">
            <a:avLst/>
          </a:prstGeom>
          <a:noFill/>
          <a:ln>
            <a:noFill/>
          </a:ln>
        </p:spPr>
      </p:pic>
      <p:pic>
        <p:nvPicPr>
          <p:cNvPr id="405" name="Google Shape;405;p51"/>
          <p:cNvPicPr preferRelativeResize="0"/>
          <p:nvPr/>
        </p:nvPicPr>
        <p:blipFill>
          <a:blip r:embed="rId3">
            <a:alphaModFix/>
          </a:blip>
          <a:stretch>
            <a:fillRect/>
          </a:stretch>
        </p:blipFill>
        <p:spPr>
          <a:xfrm>
            <a:off x="6507175" y="-1983500"/>
            <a:ext cx="3571874" cy="3555501"/>
          </a:xfrm>
          <a:prstGeom prst="rect">
            <a:avLst/>
          </a:prstGeom>
          <a:noFill/>
          <a:ln>
            <a:noFill/>
          </a:ln>
        </p:spPr>
      </p:pic>
      <p:pic>
        <p:nvPicPr>
          <p:cNvPr id="406" name="Google Shape;406;p51"/>
          <p:cNvPicPr preferRelativeResize="0"/>
          <p:nvPr/>
        </p:nvPicPr>
        <p:blipFill>
          <a:blip r:embed="rId6">
            <a:alphaModFix/>
          </a:blip>
          <a:stretch>
            <a:fillRect/>
          </a:stretch>
        </p:blipFill>
        <p:spPr>
          <a:xfrm>
            <a:off x="8177725" y="317141"/>
            <a:ext cx="704744" cy="740700"/>
          </a:xfrm>
          <a:prstGeom prst="rect">
            <a:avLst/>
          </a:prstGeom>
          <a:noFill/>
          <a:ln>
            <a:noFill/>
          </a:ln>
        </p:spPr>
      </p:pic>
      <p:pic>
        <p:nvPicPr>
          <p:cNvPr id="407" name="Google Shape;407;p51"/>
          <p:cNvPicPr preferRelativeResize="0"/>
          <p:nvPr/>
        </p:nvPicPr>
        <p:blipFill>
          <a:blip r:embed="rId5">
            <a:alphaModFix/>
          </a:blip>
          <a:stretch>
            <a:fillRect/>
          </a:stretch>
        </p:blipFill>
        <p:spPr>
          <a:xfrm>
            <a:off x="7095703" y="-279401"/>
            <a:ext cx="1344325" cy="1167350"/>
          </a:xfrm>
          <a:prstGeom prst="rect">
            <a:avLst/>
          </a:prstGeom>
          <a:noFill/>
          <a:ln>
            <a:noFill/>
          </a:ln>
        </p:spPr>
      </p:pic>
      <p:sp>
        <p:nvSpPr>
          <p:cNvPr id="18" name="TextBox 17">
            <a:extLst>
              <a:ext uri="{FF2B5EF4-FFF2-40B4-BE49-F238E27FC236}">
                <a16:creationId xmlns:a16="http://schemas.microsoft.com/office/drawing/2014/main" id="{3C8D235C-1F28-1E92-2556-F7CF69D8BB7F}"/>
              </a:ext>
            </a:extLst>
          </p:cNvPr>
          <p:cNvSpPr txBox="1"/>
          <p:nvPr/>
        </p:nvSpPr>
        <p:spPr>
          <a:xfrm>
            <a:off x="400050" y="1214438"/>
            <a:ext cx="8807219" cy="1169551"/>
          </a:xfrm>
          <a:prstGeom prst="rect">
            <a:avLst/>
          </a:prstGeom>
          <a:noFill/>
        </p:spPr>
        <p:txBody>
          <a:bodyPr wrap="none" rtlCol="0">
            <a:spAutoFit/>
          </a:bodyPr>
          <a:lstStyle/>
          <a:p>
            <a:pPr marL="285750" indent="-285750">
              <a:buClr>
                <a:schemeClr val="bg1"/>
              </a:buClr>
              <a:buSzPct val="155000"/>
              <a:buFont typeface="Arial" panose="020B0604020202020204" pitchFamily="34" charset="0"/>
              <a:buChar char="•"/>
            </a:pPr>
            <a:r>
              <a:rPr lang="en-US" dirty="0">
                <a:solidFill>
                  <a:schemeClr val="bg1"/>
                </a:solidFill>
              </a:rPr>
              <a:t>Access Control: Restricts access to services based on IPs and ports.</a:t>
            </a:r>
          </a:p>
          <a:p>
            <a:pPr marL="285750" indent="-285750">
              <a:buClr>
                <a:schemeClr val="bg1"/>
              </a:buClr>
              <a:buSzPct val="155000"/>
              <a:buFont typeface="Arial" panose="020B0604020202020204" pitchFamily="34" charset="0"/>
              <a:buChar char="•"/>
            </a:pPr>
            <a:r>
              <a:rPr lang="en-US" dirty="0">
                <a:solidFill>
                  <a:schemeClr val="bg1"/>
                </a:solidFill>
              </a:rPr>
              <a:t>Port Filtering: Reduces exposure by blocking unnecessary services.</a:t>
            </a:r>
          </a:p>
          <a:p>
            <a:pPr marL="285750" indent="-285750">
              <a:buClr>
                <a:schemeClr val="bg1"/>
              </a:buClr>
              <a:buSzPct val="155000"/>
              <a:buFont typeface="Arial" panose="020B0604020202020204" pitchFamily="34" charset="0"/>
              <a:buChar char="•"/>
            </a:pPr>
            <a:r>
              <a:rPr lang="en-US" dirty="0">
                <a:solidFill>
                  <a:schemeClr val="bg1"/>
                </a:solidFill>
              </a:rPr>
              <a:t>ICMP Management: Prevents ping floods and network scans.</a:t>
            </a:r>
          </a:p>
          <a:p>
            <a:pPr marL="285750" indent="-285750">
              <a:buClr>
                <a:schemeClr val="bg1"/>
              </a:buClr>
              <a:buSzPct val="155000"/>
              <a:buFont typeface="Arial" panose="020B0604020202020204" pitchFamily="34" charset="0"/>
              <a:buChar char="•"/>
            </a:pPr>
            <a:r>
              <a:rPr lang="en-US" dirty="0">
                <a:solidFill>
                  <a:schemeClr val="bg1"/>
                </a:solidFill>
              </a:rPr>
              <a:t>Default Deny Policy: Blocks all incoming traffic unless explicitly allowed, ensuring only authorized access.</a:t>
            </a:r>
          </a:p>
          <a:p>
            <a:pPr marL="285750" indent="-285750">
              <a:buClr>
                <a:schemeClr val="bg1"/>
              </a:buClr>
              <a:buSzPct val="155000"/>
              <a:buFont typeface="Arial" panose="020B0604020202020204" pitchFamily="34" charset="0"/>
              <a:buChar char="•"/>
            </a:pPr>
            <a:r>
              <a:rPr lang="en-US" dirty="0">
                <a:solidFill>
                  <a:schemeClr val="bg1"/>
                </a:solidFill>
              </a:rPr>
              <a:t>Ease of Use: UFW simplifies the management of security policies without compromising on robustness.</a:t>
            </a:r>
          </a:p>
        </p:txBody>
      </p:sp>
      <p:sp>
        <p:nvSpPr>
          <p:cNvPr id="20" name="TextBox 19">
            <a:extLst>
              <a:ext uri="{FF2B5EF4-FFF2-40B4-BE49-F238E27FC236}">
                <a16:creationId xmlns:a16="http://schemas.microsoft.com/office/drawing/2014/main" id="{8BC981AF-C362-8966-162A-1199F8BA41E3}"/>
              </a:ext>
            </a:extLst>
          </p:cNvPr>
          <p:cNvSpPr txBox="1"/>
          <p:nvPr/>
        </p:nvSpPr>
        <p:spPr>
          <a:xfrm>
            <a:off x="1353836" y="2741254"/>
            <a:ext cx="6899646" cy="738664"/>
          </a:xfrm>
          <a:prstGeom prst="rect">
            <a:avLst/>
          </a:prstGeom>
          <a:noFill/>
        </p:spPr>
        <p:txBody>
          <a:bodyPr wrap="none" rtlCol="0">
            <a:spAutoFit/>
          </a:bodyPr>
          <a:lstStyle/>
          <a:p>
            <a:pPr algn="ctr">
              <a:buClr>
                <a:schemeClr val="bg1"/>
              </a:buClr>
              <a:buSzPct val="155000"/>
            </a:pPr>
            <a:r>
              <a:rPr lang="en-US" dirty="0">
                <a:solidFill>
                  <a:schemeClr val="bg1"/>
                </a:solidFill>
              </a:rPr>
              <a:t>By implementing UFW, organizations can effectively harden their network perimeter, </a:t>
            </a:r>
          </a:p>
          <a:p>
            <a:pPr algn="ctr">
              <a:buClr>
                <a:schemeClr val="bg1"/>
              </a:buClr>
              <a:buSzPct val="155000"/>
            </a:pPr>
            <a:r>
              <a:rPr lang="en-US" dirty="0">
                <a:solidFill>
                  <a:schemeClr val="bg1"/>
                </a:solidFill>
              </a:rPr>
              <a:t>protecting it from intrusions and unauthorized access while maintaining control over </a:t>
            </a:r>
          </a:p>
          <a:p>
            <a:pPr algn="ctr">
              <a:buClr>
                <a:schemeClr val="bg1"/>
              </a:buClr>
              <a:buSzPct val="155000"/>
            </a:pPr>
            <a:r>
              <a:rPr lang="en-US" dirty="0">
                <a:solidFill>
                  <a:schemeClr val="bg1"/>
                </a:solidFill>
              </a:rPr>
              <a:t>legitimate traffic.</a:t>
            </a:r>
          </a:p>
        </p:txBody>
      </p:sp>
    </p:spTree>
    <p:extLst>
      <p:ext uri="{BB962C8B-B14F-4D97-AF65-F5344CB8AC3E}">
        <p14:creationId xmlns:p14="http://schemas.microsoft.com/office/powerpoint/2010/main" val="35229569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704600" y="475488"/>
            <a:ext cx="4084200"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Network Analysis</a:t>
            </a:r>
            <a:endParaRPr dirty="0"/>
          </a:p>
        </p:txBody>
      </p:sp>
      <p:sp>
        <p:nvSpPr>
          <p:cNvPr id="261" name="Google Shape;261;p44"/>
          <p:cNvSpPr txBox="1">
            <a:spLocks noGrp="1"/>
          </p:cNvSpPr>
          <p:nvPr>
            <p:ph type="body" idx="1"/>
          </p:nvPr>
        </p:nvSpPr>
        <p:spPr>
          <a:xfrm>
            <a:off x="4788800" y="1691465"/>
            <a:ext cx="3499200" cy="23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dirty="0"/>
              <a:t>Network analysis is the process of capturing, inspecting, and </a:t>
            </a:r>
            <a:r>
              <a:rPr lang="en-US" dirty="0" err="1"/>
              <a:t>analysing</a:t>
            </a:r>
            <a:r>
              <a:rPr lang="en-US" dirty="0"/>
              <a:t> data packets moving across a network.</a:t>
            </a:r>
          </a:p>
          <a:p>
            <a:pPr marL="0" lvl="0" indent="0" algn="l" rtl="0">
              <a:spcBef>
                <a:spcPts val="0"/>
              </a:spcBef>
              <a:spcAft>
                <a:spcPts val="0"/>
              </a:spcAft>
              <a:buClr>
                <a:srgbClr val="273D40"/>
              </a:buClr>
              <a:buSzPts val="600"/>
              <a:buFont typeface="Arial"/>
              <a:buNone/>
            </a:pPr>
            <a:endParaRPr lang="en-US" dirty="0"/>
          </a:p>
          <a:p>
            <a:pPr marL="0" lvl="0" indent="0" algn="l" rtl="0">
              <a:spcBef>
                <a:spcPts val="0"/>
              </a:spcBef>
              <a:spcAft>
                <a:spcPts val="0"/>
              </a:spcAft>
              <a:buClr>
                <a:srgbClr val="273D40"/>
              </a:buClr>
              <a:buSzPts val="600"/>
              <a:buFont typeface="Arial"/>
              <a:buNone/>
            </a:pPr>
            <a:r>
              <a:rPr lang="en-US" dirty="0"/>
              <a:t>This process is useful in:</a:t>
            </a:r>
            <a:endParaRPr lang="en-US" b="1" dirty="0"/>
          </a:p>
          <a:p>
            <a:r>
              <a:rPr lang="en-US" b="1" dirty="0"/>
              <a:t>monitoring performance</a:t>
            </a:r>
            <a:r>
              <a:rPr lang="en-US" dirty="0"/>
              <a:t>.</a:t>
            </a:r>
          </a:p>
          <a:p>
            <a:r>
              <a:rPr lang="en-US" dirty="0"/>
              <a:t>Identifying </a:t>
            </a:r>
            <a:r>
              <a:rPr lang="en-US" b="1" dirty="0"/>
              <a:t>network vulnerabilities</a:t>
            </a:r>
            <a:r>
              <a:rPr lang="en-US" dirty="0"/>
              <a:t>.</a:t>
            </a:r>
          </a:p>
          <a:p>
            <a:r>
              <a:rPr lang="en-US" dirty="0"/>
              <a:t>Detecting </a:t>
            </a:r>
            <a:r>
              <a:rPr lang="en-US" b="1" dirty="0"/>
              <a:t>security breaches</a:t>
            </a:r>
            <a:r>
              <a:rPr lang="en-US" dirty="0"/>
              <a:t> and </a:t>
            </a:r>
            <a:r>
              <a:rPr lang="en-US" b="1" dirty="0"/>
              <a:t>intrusions</a:t>
            </a:r>
            <a:r>
              <a:rPr lang="en-US" dirty="0"/>
              <a:t>.</a:t>
            </a:r>
          </a:p>
          <a:p>
            <a:pPr marL="0" lvl="0" indent="0" algn="l" rtl="0">
              <a:spcBef>
                <a:spcPts val="0"/>
              </a:spcBef>
              <a:spcAft>
                <a:spcPts val="0"/>
              </a:spcAft>
              <a:buClr>
                <a:srgbClr val="273D40"/>
              </a:buClr>
              <a:buSzPts val="600"/>
              <a:buFont typeface="Arial"/>
              <a:buNone/>
            </a:pPr>
            <a:endParaRPr lang="en-NG" dirty="0"/>
          </a:p>
        </p:txBody>
      </p:sp>
      <p:pic>
        <p:nvPicPr>
          <p:cNvPr id="262" name="Google Shape;262;p44"/>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512287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7"/>
          <p:cNvSpPr txBox="1">
            <a:spLocks noGrp="1"/>
          </p:cNvSpPr>
          <p:nvPr>
            <p:ph type="title"/>
          </p:nvPr>
        </p:nvSpPr>
        <p:spPr>
          <a:xfrm>
            <a:off x="3579019" y="2106650"/>
            <a:ext cx="4825481" cy="203182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Role of Wireshark in Network Analysis</a:t>
            </a:r>
            <a:endParaRPr dirty="0"/>
          </a:p>
        </p:txBody>
      </p:sp>
      <p:sp>
        <p:nvSpPr>
          <p:cNvPr id="310" name="Google Shape;310;p47"/>
          <p:cNvSpPr txBox="1">
            <a:spLocks noGrp="1"/>
          </p:cNvSpPr>
          <p:nvPr>
            <p:ph type="title" idx="2"/>
          </p:nvPr>
        </p:nvSpPr>
        <p:spPr>
          <a:xfrm>
            <a:off x="5843075" y="737511"/>
            <a:ext cx="2561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dirty="0"/>
          </a:p>
        </p:txBody>
      </p:sp>
      <p:pic>
        <p:nvPicPr>
          <p:cNvPr id="312" name="Google Shape;312;p47"/>
          <p:cNvPicPr preferRelativeResize="0"/>
          <p:nvPr/>
        </p:nvPicPr>
        <p:blipFill>
          <a:blip r:embed="rId3">
            <a:alphaModFix/>
          </a:blip>
          <a:stretch>
            <a:fillRect/>
          </a:stretch>
        </p:blipFill>
        <p:spPr>
          <a:xfrm>
            <a:off x="773800" y="582975"/>
            <a:ext cx="3571874" cy="3555501"/>
          </a:xfrm>
          <a:prstGeom prst="rect">
            <a:avLst/>
          </a:prstGeom>
          <a:noFill/>
          <a:ln>
            <a:noFill/>
          </a:ln>
        </p:spPr>
      </p:pic>
      <p:pic>
        <p:nvPicPr>
          <p:cNvPr id="313" name="Google Shape;313;p47"/>
          <p:cNvPicPr preferRelativeResize="0"/>
          <p:nvPr/>
        </p:nvPicPr>
        <p:blipFill>
          <a:blip r:embed="rId4">
            <a:alphaModFix/>
          </a:blip>
          <a:stretch>
            <a:fillRect/>
          </a:stretch>
        </p:blipFill>
        <p:spPr>
          <a:xfrm>
            <a:off x="519500" y="1683213"/>
            <a:ext cx="3408968" cy="1140212"/>
          </a:xfrm>
          <a:prstGeom prst="rect">
            <a:avLst/>
          </a:prstGeom>
          <a:noFill/>
          <a:ln>
            <a:noFill/>
          </a:ln>
        </p:spPr>
      </p:pic>
      <p:pic>
        <p:nvPicPr>
          <p:cNvPr id="314" name="Google Shape;314;p47"/>
          <p:cNvPicPr preferRelativeResize="0"/>
          <p:nvPr/>
        </p:nvPicPr>
        <p:blipFill>
          <a:blip r:embed="rId5">
            <a:alphaModFix/>
          </a:blip>
          <a:stretch>
            <a:fillRect/>
          </a:stretch>
        </p:blipFill>
        <p:spPr>
          <a:xfrm rot="-1040281">
            <a:off x="647121" y="1777047"/>
            <a:ext cx="3408965" cy="1293349"/>
          </a:xfrm>
          <a:prstGeom prst="rect">
            <a:avLst/>
          </a:prstGeom>
          <a:noFill/>
          <a:ln>
            <a:noFill/>
          </a:ln>
        </p:spPr>
      </p:pic>
      <p:pic>
        <p:nvPicPr>
          <p:cNvPr id="315" name="Google Shape;315;p47"/>
          <p:cNvPicPr preferRelativeResize="0"/>
          <p:nvPr/>
        </p:nvPicPr>
        <p:blipFill>
          <a:blip r:embed="rId6">
            <a:alphaModFix/>
          </a:blip>
          <a:stretch>
            <a:fillRect/>
          </a:stretch>
        </p:blipFill>
        <p:spPr>
          <a:xfrm flipH="1">
            <a:off x="1247862" y="1683838"/>
            <a:ext cx="1952275" cy="2044775"/>
          </a:xfrm>
          <a:prstGeom prst="rect">
            <a:avLst/>
          </a:prstGeom>
          <a:noFill/>
          <a:ln>
            <a:noFill/>
          </a:ln>
        </p:spPr>
      </p:pic>
      <p:pic>
        <p:nvPicPr>
          <p:cNvPr id="316" name="Google Shape;316;p47"/>
          <p:cNvPicPr preferRelativeResize="0"/>
          <p:nvPr/>
        </p:nvPicPr>
        <p:blipFill>
          <a:blip r:embed="rId7">
            <a:alphaModFix/>
          </a:blip>
          <a:stretch>
            <a:fillRect/>
          </a:stretch>
        </p:blipFill>
        <p:spPr>
          <a:xfrm>
            <a:off x="1734400" y="943141"/>
            <a:ext cx="704744" cy="740700"/>
          </a:xfrm>
          <a:prstGeom prst="rect">
            <a:avLst/>
          </a:prstGeom>
          <a:noFill/>
          <a:ln>
            <a:noFill/>
          </a:ln>
        </p:spPr>
      </p:pic>
      <p:pic>
        <p:nvPicPr>
          <p:cNvPr id="317" name="Google Shape;317;p47"/>
          <p:cNvPicPr preferRelativeResize="0"/>
          <p:nvPr/>
        </p:nvPicPr>
        <p:blipFill>
          <a:blip r:embed="rId8">
            <a:alphaModFix/>
          </a:blip>
          <a:stretch>
            <a:fillRect/>
          </a:stretch>
        </p:blipFill>
        <p:spPr>
          <a:xfrm>
            <a:off x="1534250" y="3626650"/>
            <a:ext cx="839381" cy="803750"/>
          </a:xfrm>
          <a:prstGeom prst="rect">
            <a:avLst/>
          </a:prstGeom>
          <a:noFill/>
          <a:ln>
            <a:noFill/>
          </a:ln>
        </p:spPr>
      </p:pic>
      <p:pic>
        <p:nvPicPr>
          <p:cNvPr id="318" name="Google Shape;318;p47"/>
          <p:cNvPicPr preferRelativeResize="0"/>
          <p:nvPr/>
        </p:nvPicPr>
        <p:blipFill>
          <a:blip r:embed="rId9">
            <a:alphaModFix/>
          </a:blip>
          <a:stretch>
            <a:fillRect/>
          </a:stretch>
        </p:blipFill>
        <p:spPr>
          <a:xfrm>
            <a:off x="3941691" y="899509"/>
            <a:ext cx="875027" cy="892182"/>
          </a:xfrm>
          <a:prstGeom prst="rect">
            <a:avLst/>
          </a:prstGeom>
          <a:noFill/>
          <a:ln>
            <a:noFill/>
          </a:ln>
        </p:spPr>
      </p:pic>
    </p:spTree>
    <p:extLst>
      <p:ext uri="{BB962C8B-B14F-4D97-AF65-F5344CB8AC3E}">
        <p14:creationId xmlns:p14="http://schemas.microsoft.com/office/powerpoint/2010/main" val="32450069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What is Wireshark</a:t>
            </a:r>
            <a:endParaRPr dirty="0"/>
          </a:p>
        </p:txBody>
      </p:sp>
      <p:sp>
        <p:nvSpPr>
          <p:cNvPr id="261" name="Google Shape;261;p44"/>
          <p:cNvSpPr txBox="1">
            <a:spLocks noGrp="1"/>
          </p:cNvSpPr>
          <p:nvPr>
            <p:ph type="body" idx="1"/>
          </p:nvPr>
        </p:nvSpPr>
        <p:spPr>
          <a:xfrm>
            <a:off x="4802655" y="1377032"/>
            <a:ext cx="3499200" cy="31368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dirty="0"/>
              <a:t>Wireshark is a free, open-source packet sniffer and analysis tool used to capture and inspect real-time network traffic.</a:t>
            </a:r>
          </a:p>
          <a:p>
            <a:pPr marL="0" lvl="0" indent="0" algn="l" rtl="0">
              <a:spcBef>
                <a:spcPts val="0"/>
              </a:spcBef>
              <a:spcAft>
                <a:spcPts val="0"/>
              </a:spcAft>
              <a:buClr>
                <a:srgbClr val="273D40"/>
              </a:buClr>
              <a:buSzPts val="600"/>
              <a:buFont typeface="Arial"/>
              <a:buNone/>
            </a:pPr>
            <a:endParaRPr lang="en-US" dirty="0"/>
          </a:p>
          <a:p>
            <a:pPr marL="0" lvl="0" indent="0" algn="l" rtl="0">
              <a:spcBef>
                <a:spcPts val="0"/>
              </a:spcBef>
              <a:spcAft>
                <a:spcPts val="0"/>
              </a:spcAft>
              <a:buClr>
                <a:srgbClr val="273D40"/>
              </a:buClr>
              <a:buSzPts val="600"/>
              <a:buFont typeface="Arial"/>
              <a:buNone/>
            </a:pPr>
            <a:r>
              <a:rPr lang="en-US" dirty="0"/>
              <a:t>This tool is useful in:</a:t>
            </a:r>
            <a:endParaRPr lang="en-US" b="1" dirty="0"/>
          </a:p>
          <a:p>
            <a:r>
              <a:rPr lang="en-US" dirty="0"/>
              <a:t> Providing a detailed view of all incoming and outgoing traffic on a network interface.</a:t>
            </a:r>
          </a:p>
          <a:p>
            <a:r>
              <a:rPr lang="en-US" dirty="0"/>
              <a:t>Allowing filtering of traffic by protocol, IP address, ports, and other criteria.</a:t>
            </a:r>
          </a:p>
          <a:p>
            <a:r>
              <a:rPr lang="en-US" dirty="0"/>
              <a:t>network troubleshooting, security audits, and forensics.</a:t>
            </a:r>
          </a:p>
          <a:p>
            <a:pPr marL="0" lvl="0" indent="0" algn="l" rtl="0">
              <a:spcBef>
                <a:spcPts val="0"/>
              </a:spcBef>
              <a:spcAft>
                <a:spcPts val="0"/>
              </a:spcAft>
              <a:buClr>
                <a:srgbClr val="273D40"/>
              </a:buClr>
              <a:buSzPts val="600"/>
              <a:buFont typeface="Arial"/>
              <a:buNone/>
            </a:pPr>
            <a:endParaRPr lang="en-US" dirty="0"/>
          </a:p>
        </p:txBody>
      </p:sp>
      <p:pic>
        <p:nvPicPr>
          <p:cNvPr id="262" name="Google Shape;262;p44"/>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2627861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Purpose statement</a:t>
            </a:r>
            <a:endParaRPr dirty="0"/>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1FF7B21A-E4E7-B28C-07EC-5FCBEC9FDCA9}"/>
              </a:ext>
            </a:extLst>
          </p:cNvPr>
          <p:cNvPicPr>
            <a:picLocks noChangeAspect="1"/>
          </p:cNvPicPr>
          <p:nvPr/>
        </p:nvPicPr>
        <p:blipFill>
          <a:blip r:embed="rId3"/>
          <a:stretch>
            <a:fillRect/>
          </a:stretch>
        </p:blipFill>
        <p:spPr>
          <a:xfrm>
            <a:off x="315861" y="605619"/>
            <a:ext cx="8512278" cy="3932261"/>
          </a:xfrm>
          <a:prstGeom prst="rect">
            <a:avLst/>
          </a:prstGeom>
        </p:spPr>
      </p:pic>
    </p:spTree>
    <p:extLst>
      <p:ext uri="{BB962C8B-B14F-4D97-AF65-F5344CB8AC3E}">
        <p14:creationId xmlns:p14="http://schemas.microsoft.com/office/powerpoint/2010/main" val="13613257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704599" y="475487"/>
            <a:ext cx="5329055" cy="1004242"/>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Wireshark for intrusion detection</a:t>
            </a:r>
            <a:endParaRPr dirty="0"/>
          </a:p>
        </p:txBody>
      </p:sp>
      <p:sp>
        <p:nvSpPr>
          <p:cNvPr id="261" name="Google Shape;261;p44"/>
          <p:cNvSpPr txBox="1">
            <a:spLocks noGrp="1"/>
          </p:cNvSpPr>
          <p:nvPr>
            <p:ph type="body" idx="1"/>
          </p:nvPr>
        </p:nvSpPr>
        <p:spPr>
          <a:xfrm>
            <a:off x="4802655" y="1377032"/>
            <a:ext cx="3499200" cy="31368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sz="1600" b="1" dirty="0"/>
              <a:t>Why Use Wireshark for Intrusion Detection?</a:t>
            </a:r>
          </a:p>
          <a:p>
            <a:pPr marL="0" lvl="0" indent="0" algn="l" rtl="0">
              <a:spcBef>
                <a:spcPts val="0"/>
              </a:spcBef>
              <a:spcAft>
                <a:spcPts val="0"/>
              </a:spcAft>
              <a:buClr>
                <a:srgbClr val="273D40"/>
              </a:buClr>
              <a:buSzPts val="600"/>
              <a:buFont typeface="Arial"/>
              <a:buNone/>
            </a:pPr>
            <a:r>
              <a:rPr lang="en-US" dirty="0"/>
              <a:t>Security analysts can detect anomalous patterns in network traffic that indicate malicious </a:t>
            </a:r>
            <a:r>
              <a:rPr lang="en-US" dirty="0" err="1"/>
              <a:t>activities.Identifies</a:t>
            </a:r>
            <a:r>
              <a:rPr lang="en-US" dirty="0"/>
              <a:t> attacks such as SYN floods, brute force login attempts, and data exfiltration.</a:t>
            </a:r>
          </a:p>
        </p:txBody>
      </p:sp>
      <p:pic>
        <p:nvPicPr>
          <p:cNvPr id="262" name="Google Shape;262;p44"/>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41934024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5">
          <a:extLst>
            <a:ext uri="{FF2B5EF4-FFF2-40B4-BE49-F238E27FC236}">
              <a16:creationId xmlns:a16="http://schemas.microsoft.com/office/drawing/2014/main" id="{12492897-ADE5-72D8-8715-8A0AE9C4B614}"/>
            </a:ext>
          </a:extLst>
        </p:cNvPr>
        <p:cNvGrpSpPr/>
        <p:nvPr/>
      </p:nvGrpSpPr>
      <p:grpSpPr>
        <a:xfrm>
          <a:off x="0" y="0"/>
          <a:ext cx="0" cy="0"/>
          <a:chOff x="0" y="0"/>
          <a:chExt cx="0" cy="0"/>
        </a:xfrm>
      </p:grpSpPr>
      <p:sp>
        <p:nvSpPr>
          <p:cNvPr id="396" name="Google Shape;396;p33">
            <a:extLst>
              <a:ext uri="{FF2B5EF4-FFF2-40B4-BE49-F238E27FC236}">
                <a16:creationId xmlns:a16="http://schemas.microsoft.com/office/drawing/2014/main" id="{F3AA0606-27D3-3A2A-2A5C-5547ACE6D2F9}"/>
              </a:ext>
            </a:extLst>
          </p:cNvPr>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a:extLst>
              <a:ext uri="{FF2B5EF4-FFF2-40B4-BE49-F238E27FC236}">
                <a16:creationId xmlns:a16="http://schemas.microsoft.com/office/drawing/2014/main" id="{9FFEC36D-4297-1A14-1CD7-5D870519AA3E}"/>
              </a:ext>
            </a:extLst>
          </p:cNvPr>
          <p:cNvSpPr txBox="1">
            <a:spLocks noGrp="1"/>
          </p:cNvSpPr>
          <p:nvPr>
            <p:ph type="title"/>
          </p:nvPr>
        </p:nvSpPr>
        <p:spPr>
          <a:xfrm>
            <a:off x="4351182" y="1600794"/>
            <a:ext cx="4150483" cy="19419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Incident Response Playbooks</a:t>
            </a:r>
          </a:p>
        </p:txBody>
      </p:sp>
      <p:sp>
        <p:nvSpPr>
          <p:cNvPr id="399" name="Google Shape;399;p33">
            <a:extLst>
              <a:ext uri="{FF2B5EF4-FFF2-40B4-BE49-F238E27FC236}">
                <a16:creationId xmlns:a16="http://schemas.microsoft.com/office/drawing/2014/main" id="{B190A890-20E4-0B6A-DD96-B0F0E9026B23}"/>
              </a:ext>
            </a:extLst>
          </p:cNvPr>
          <p:cNvSpPr txBox="1">
            <a:spLocks noGrp="1"/>
          </p:cNvSpPr>
          <p:nvPr>
            <p:ph type="title" idx="2"/>
          </p:nvPr>
        </p:nvSpPr>
        <p:spPr>
          <a:xfrm>
            <a:off x="1827333" y="1872250"/>
            <a:ext cx="2141840" cy="119607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kumimoji="0" lang="en" sz="1200" b="0" i="0" u="none" strike="noStrike" kern="0" cap="none" spc="0" normalizeH="0" baseline="0" noProof="0" dirty="0">
                <a:ln>
                  <a:noFill/>
                </a:ln>
                <a:solidFill>
                  <a:srgbClr val="FFFFFF"/>
                </a:solidFill>
                <a:effectLst/>
                <a:uLnTx/>
                <a:uFillTx/>
                <a:latin typeface="Audiowide"/>
                <a:sym typeface="Audiowide"/>
              </a:rPr>
              <a:t>week </a:t>
            </a:r>
            <a:r>
              <a:rPr lang="en" dirty="0"/>
              <a:t>07</a:t>
            </a:r>
            <a:endParaRPr dirty="0"/>
          </a:p>
        </p:txBody>
      </p:sp>
      <p:grpSp>
        <p:nvGrpSpPr>
          <p:cNvPr id="400" name="Google Shape;400;p33">
            <a:extLst>
              <a:ext uri="{FF2B5EF4-FFF2-40B4-BE49-F238E27FC236}">
                <a16:creationId xmlns:a16="http://schemas.microsoft.com/office/drawing/2014/main" id="{34F75D5D-DD00-AAE7-E6EB-613110C6B94B}"/>
              </a:ext>
            </a:extLst>
          </p:cNvPr>
          <p:cNvGrpSpPr/>
          <p:nvPr/>
        </p:nvGrpSpPr>
        <p:grpSpPr>
          <a:xfrm rot="10800000">
            <a:off x="8057882" y="382596"/>
            <a:ext cx="288601" cy="1096693"/>
            <a:chOff x="1006700" y="2603975"/>
            <a:chExt cx="55450" cy="210700"/>
          </a:xfrm>
        </p:grpSpPr>
        <p:sp>
          <p:nvSpPr>
            <p:cNvPr id="401" name="Google Shape;401;p33">
              <a:extLst>
                <a:ext uri="{FF2B5EF4-FFF2-40B4-BE49-F238E27FC236}">
                  <a16:creationId xmlns:a16="http://schemas.microsoft.com/office/drawing/2014/main" id="{B44B05A0-D718-5CA7-A19D-C65F148C9F7F}"/>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a:extLst>
                <a:ext uri="{FF2B5EF4-FFF2-40B4-BE49-F238E27FC236}">
                  <a16:creationId xmlns:a16="http://schemas.microsoft.com/office/drawing/2014/main" id="{1898E94F-CFF3-1532-6832-A8830F05705D}"/>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a:extLst>
                <a:ext uri="{FF2B5EF4-FFF2-40B4-BE49-F238E27FC236}">
                  <a16:creationId xmlns:a16="http://schemas.microsoft.com/office/drawing/2014/main" id="{72D6F64A-4F37-60AA-67AC-7A004611BA8D}"/>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a:extLst>
                <a:ext uri="{FF2B5EF4-FFF2-40B4-BE49-F238E27FC236}">
                  <a16:creationId xmlns:a16="http://schemas.microsoft.com/office/drawing/2014/main" id="{F01A7358-C801-420A-AC82-52AC80D81899}"/>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a:extLst>
                <a:ext uri="{FF2B5EF4-FFF2-40B4-BE49-F238E27FC236}">
                  <a16:creationId xmlns:a16="http://schemas.microsoft.com/office/drawing/2014/main" id="{5E8EE72D-AFBD-165E-33D4-C4FDC8A7E61A}"/>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a:extLst>
                <a:ext uri="{FF2B5EF4-FFF2-40B4-BE49-F238E27FC236}">
                  <a16:creationId xmlns:a16="http://schemas.microsoft.com/office/drawing/2014/main" id="{EC00F853-D25A-0313-5E78-3D2A8C4A7519}"/>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a:extLst>
              <a:ext uri="{FF2B5EF4-FFF2-40B4-BE49-F238E27FC236}">
                <a16:creationId xmlns:a16="http://schemas.microsoft.com/office/drawing/2014/main" id="{1677E1C7-5AA7-C4E6-62A4-18752C4DCD31}"/>
              </a:ext>
            </a:extLst>
          </p:cNvPr>
          <p:cNvGrpSpPr/>
          <p:nvPr/>
        </p:nvGrpSpPr>
        <p:grpSpPr>
          <a:xfrm>
            <a:off x="558602" y="508321"/>
            <a:ext cx="781224" cy="726909"/>
            <a:chOff x="827350" y="3629733"/>
            <a:chExt cx="1431600" cy="1332067"/>
          </a:xfrm>
        </p:grpSpPr>
        <p:sp>
          <p:nvSpPr>
            <p:cNvPr id="408" name="Google Shape;408;p33">
              <a:extLst>
                <a:ext uri="{FF2B5EF4-FFF2-40B4-BE49-F238E27FC236}">
                  <a16:creationId xmlns:a16="http://schemas.microsoft.com/office/drawing/2014/main" id="{E35C773F-3FC1-7737-83E0-E9C4BDC9600D}"/>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a:extLst>
                <a:ext uri="{FF2B5EF4-FFF2-40B4-BE49-F238E27FC236}">
                  <a16:creationId xmlns:a16="http://schemas.microsoft.com/office/drawing/2014/main" id="{0B53990C-F159-5CA9-C012-5C54649260A8}"/>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a:extLst>
                <a:ext uri="{FF2B5EF4-FFF2-40B4-BE49-F238E27FC236}">
                  <a16:creationId xmlns:a16="http://schemas.microsoft.com/office/drawing/2014/main" id="{54198812-C5A6-7633-A640-3F4075BCBF86}"/>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a:extLst>
              <a:ext uri="{FF2B5EF4-FFF2-40B4-BE49-F238E27FC236}">
                <a16:creationId xmlns:a16="http://schemas.microsoft.com/office/drawing/2014/main" id="{AFFC4901-4AAF-7B5E-CE9F-90BB5A2C8B27}"/>
              </a:ext>
            </a:extLst>
          </p:cNvPr>
          <p:cNvGrpSpPr/>
          <p:nvPr/>
        </p:nvGrpSpPr>
        <p:grpSpPr>
          <a:xfrm>
            <a:off x="1387564" y="321673"/>
            <a:ext cx="356325" cy="331552"/>
            <a:chOff x="827350" y="3629733"/>
            <a:chExt cx="1431600" cy="1332067"/>
          </a:xfrm>
        </p:grpSpPr>
        <p:sp>
          <p:nvSpPr>
            <p:cNvPr id="412" name="Google Shape;412;p33">
              <a:extLst>
                <a:ext uri="{FF2B5EF4-FFF2-40B4-BE49-F238E27FC236}">
                  <a16:creationId xmlns:a16="http://schemas.microsoft.com/office/drawing/2014/main" id="{D5A53D9D-8E9C-D755-352B-9B7326A9E32F}"/>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a:extLst>
                <a:ext uri="{FF2B5EF4-FFF2-40B4-BE49-F238E27FC236}">
                  <a16:creationId xmlns:a16="http://schemas.microsoft.com/office/drawing/2014/main" id="{B7546D2E-76BA-B979-DC04-B0BA179F37CD}"/>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a:extLst>
                <a:ext uri="{FF2B5EF4-FFF2-40B4-BE49-F238E27FC236}">
                  <a16:creationId xmlns:a16="http://schemas.microsoft.com/office/drawing/2014/main" id="{D3FF8550-8DD4-47B7-DC64-98F399CF5525}"/>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a:extLst>
              <a:ext uri="{FF2B5EF4-FFF2-40B4-BE49-F238E27FC236}">
                <a16:creationId xmlns:a16="http://schemas.microsoft.com/office/drawing/2014/main" id="{651ABE96-F751-529E-93C1-6720CFCCD5C3}"/>
              </a:ext>
            </a:extLst>
          </p:cNvPr>
          <p:cNvGrpSpPr/>
          <p:nvPr/>
        </p:nvGrpSpPr>
        <p:grpSpPr>
          <a:xfrm>
            <a:off x="7535601" y="3848738"/>
            <a:ext cx="895180" cy="832942"/>
            <a:chOff x="827350" y="3629733"/>
            <a:chExt cx="1431600" cy="1332067"/>
          </a:xfrm>
        </p:grpSpPr>
        <p:sp>
          <p:nvSpPr>
            <p:cNvPr id="416" name="Google Shape;416;p33">
              <a:extLst>
                <a:ext uri="{FF2B5EF4-FFF2-40B4-BE49-F238E27FC236}">
                  <a16:creationId xmlns:a16="http://schemas.microsoft.com/office/drawing/2014/main" id="{6144940A-B1FC-46EC-6CFD-842AA94688A9}"/>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a:extLst>
                <a:ext uri="{FF2B5EF4-FFF2-40B4-BE49-F238E27FC236}">
                  <a16:creationId xmlns:a16="http://schemas.microsoft.com/office/drawing/2014/main" id="{44758871-3B35-3353-D9D1-2CCC850700B6}"/>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a:extLst>
                <a:ext uri="{FF2B5EF4-FFF2-40B4-BE49-F238E27FC236}">
                  <a16:creationId xmlns:a16="http://schemas.microsoft.com/office/drawing/2014/main" id="{CD541040-704B-A202-720C-298D126461CB}"/>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a:extLst>
              <a:ext uri="{FF2B5EF4-FFF2-40B4-BE49-F238E27FC236}">
                <a16:creationId xmlns:a16="http://schemas.microsoft.com/office/drawing/2014/main" id="{7B1C3B65-DE57-AAC8-86AF-640F2F91EC6F}"/>
              </a:ext>
            </a:extLst>
          </p:cNvPr>
          <p:cNvGrpSpPr/>
          <p:nvPr/>
        </p:nvGrpSpPr>
        <p:grpSpPr>
          <a:xfrm>
            <a:off x="7902683" y="2980240"/>
            <a:ext cx="598982" cy="557337"/>
            <a:chOff x="827350" y="3629733"/>
            <a:chExt cx="1431600" cy="1332067"/>
          </a:xfrm>
        </p:grpSpPr>
        <p:sp>
          <p:nvSpPr>
            <p:cNvPr id="420" name="Google Shape;420;p33">
              <a:extLst>
                <a:ext uri="{FF2B5EF4-FFF2-40B4-BE49-F238E27FC236}">
                  <a16:creationId xmlns:a16="http://schemas.microsoft.com/office/drawing/2014/main" id="{ED05A54E-816C-D4F9-36E3-55775CF6F7D5}"/>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a:extLst>
                <a:ext uri="{FF2B5EF4-FFF2-40B4-BE49-F238E27FC236}">
                  <a16:creationId xmlns:a16="http://schemas.microsoft.com/office/drawing/2014/main" id="{5EFD7D64-5591-BB6E-CCF6-F7C7D535BA2A}"/>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a:extLst>
                <a:ext uri="{FF2B5EF4-FFF2-40B4-BE49-F238E27FC236}">
                  <a16:creationId xmlns:a16="http://schemas.microsoft.com/office/drawing/2014/main" id="{232AB807-CC74-AD1F-2089-FB950BC22C81}"/>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a:extLst>
              <a:ext uri="{FF2B5EF4-FFF2-40B4-BE49-F238E27FC236}">
                <a16:creationId xmlns:a16="http://schemas.microsoft.com/office/drawing/2014/main" id="{9A532D9E-D7B0-0106-B3A6-26F64A718B0A}"/>
              </a:ext>
            </a:extLst>
          </p:cNvPr>
          <p:cNvGrpSpPr/>
          <p:nvPr/>
        </p:nvGrpSpPr>
        <p:grpSpPr>
          <a:xfrm>
            <a:off x="6634531" y="4239131"/>
            <a:ext cx="464268" cy="431989"/>
            <a:chOff x="827350" y="3629733"/>
            <a:chExt cx="1431600" cy="1332067"/>
          </a:xfrm>
        </p:grpSpPr>
        <p:sp>
          <p:nvSpPr>
            <p:cNvPr id="424" name="Google Shape;424;p33">
              <a:extLst>
                <a:ext uri="{FF2B5EF4-FFF2-40B4-BE49-F238E27FC236}">
                  <a16:creationId xmlns:a16="http://schemas.microsoft.com/office/drawing/2014/main" id="{A1016C8C-FC17-C191-C0AD-D4D425C8CFEF}"/>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a:extLst>
                <a:ext uri="{FF2B5EF4-FFF2-40B4-BE49-F238E27FC236}">
                  <a16:creationId xmlns:a16="http://schemas.microsoft.com/office/drawing/2014/main" id="{1ADEB15D-E997-80BC-8C5A-BDBEF9AFD8C1}"/>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a:extLst>
                <a:ext uri="{FF2B5EF4-FFF2-40B4-BE49-F238E27FC236}">
                  <a16:creationId xmlns:a16="http://schemas.microsoft.com/office/drawing/2014/main" id="{A9292EDD-BDB6-F451-5AA7-034691C9B67A}"/>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a:extLst>
              <a:ext uri="{FF2B5EF4-FFF2-40B4-BE49-F238E27FC236}">
                <a16:creationId xmlns:a16="http://schemas.microsoft.com/office/drawing/2014/main" id="{16723191-6FE9-6DE8-8C96-6923CA78BADD}"/>
              </a:ext>
            </a:extLst>
          </p:cNvPr>
          <p:cNvGrpSpPr/>
          <p:nvPr/>
        </p:nvGrpSpPr>
        <p:grpSpPr>
          <a:xfrm rot="5400000">
            <a:off x="962657" y="3906771"/>
            <a:ext cx="288601" cy="1096693"/>
            <a:chOff x="1006700" y="2603975"/>
            <a:chExt cx="55450" cy="210700"/>
          </a:xfrm>
        </p:grpSpPr>
        <p:sp>
          <p:nvSpPr>
            <p:cNvPr id="428" name="Google Shape;428;p33">
              <a:extLst>
                <a:ext uri="{FF2B5EF4-FFF2-40B4-BE49-F238E27FC236}">
                  <a16:creationId xmlns:a16="http://schemas.microsoft.com/office/drawing/2014/main" id="{76E9F0F8-B3D3-AD4E-359C-3D3A60A1F9FE}"/>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a:extLst>
                <a:ext uri="{FF2B5EF4-FFF2-40B4-BE49-F238E27FC236}">
                  <a16:creationId xmlns:a16="http://schemas.microsoft.com/office/drawing/2014/main" id="{4D902BF6-40C8-0FD0-9D63-2C5073A0FC75}"/>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a:extLst>
                <a:ext uri="{FF2B5EF4-FFF2-40B4-BE49-F238E27FC236}">
                  <a16:creationId xmlns:a16="http://schemas.microsoft.com/office/drawing/2014/main" id="{A1C8C447-55B3-9DF7-9255-3B4A51193E23}"/>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a:extLst>
                <a:ext uri="{FF2B5EF4-FFF2-40B4-BE49-F238E27FC236}">
                  <a16:creationId xmlns:a16="http://schemas.microsoft.com/office/drawing/2014/main" id="{378862C4-9BC9-BF47-876C-9D28AF44E69B}"/>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a:extLst>
                <a:ext uri="{FF2B5EF4-FFF2-40B4-BE49-F238E27FC236}">
                  <a16:creationId xmlns:a16="http://schemas.microsoft.com/office/drawing/2014/main" id="{A8775723-1EDE-3D2C-5ADC-E15B89E43ADA}"/>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a:extLst>
                <a:ext uri="{FF2B5EF4-FFF2-40B4-BE49-F238E27FC236}">
                  <a16:creationId xmlns:a16="http://schemas.microsoft.com/office/drawing/2014/main" id="{7DF79F29-342F-B28F-CD75-E208D177D7D0}"/>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732600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5"/>
          <p:cNvSpPr txBox="1">
            <a:spLocks noGrp="1"/>
          </p:cNvSpPr>
          <p:nvPr>
            <p:ph type="ctrTitle"/>
          </p:nvPr>
        </p:nvSpPr>
        <p:spPr>
          <a:xfrm>
            <a:off x="713225" y="859158"/>
            <a:ext cx="4644900" cy="938400"/>
          </a:xfrm>
          <a:prstGeom prst="rect">
            <a:avLst/>
          </a:prstGeom>
        </p:spPr>
        <p:txBody>
          <a:bodyPr spcFirstLastPara="1" wrap="square" lIns="91425" tIns="146300" rIns="91425" bIns="91425" anchor="t" anchorCtr="0">
            <a:noAutofit/>
          </a:bodyPr>
          <a:lstStyle/>
          <a:p>
            <a:pPr marL="0" lvl="0" indent="0" algn="l" rtl="0">
              <a:spcBef>
                <a:spcPts val="0"/>
              </a:spcBef>
              <a:spcAft>
                <a:spcPts val="0"/>
              </a:spcAft>
              <a:buNone/>
            </a:pPr>
            <a:r>
              <a:rPr lang="en-US" dirty="0"/>
              <a:t>Introduction</a:t>
            </a:r>
            <a:endParaRPr dirty="0"/>
          </a:p>
        </p:txBody>
      </p:sp>
      <p:grpSp>
        <p:nvGrpSpPr>
          <p:cNvPr id="275" name="Google Shape;275;p45"/>
          <p:cNvGrpSpPr/>
          <p:nvPr/>
        </p:nvGrpSpPr>
        <p:grpSpPr>
          <a:xfrm>
            <a:off x="5358125" y="-218100"/>
            <a:ext cx="3654949" cy="6082201"/>
            <a:chOff x="5358125" y="-218100"/>
            <a:chExt cx="3654949" cy="6082201"/>
          </a:xfrm>
        </p:grpSpPr>
        <p:pic>
          <p:nvPicPr>
            <p:cNvPr id="276" name="Google Shape;276;p45"/>
            <p:cNvPicPr preferRelativeResize="0"/>
            <p:nvPr/>
          </p:nvPicPr>
          <p:blipFill>
            <a:blip r:embed="rId3">
              <a:alphaModFix/>
            </a:blip>
            <a:stretch>
              <a:fillRect/>
            </a:stretch>
          </p:blipFill>
          <p:spPr>
            <a:xfrm>
              <a:off x="5358125" y="-218100"/>
              <a:ext cx="3571874" cy="3555501"/>
            </a:xfrm>
            <a:prstGeom prst="rect">
              <a:avLst/>
            </a:prstGeom>
            <a:noFill/>
            <a:ln>
              <a:noFill/>
            </a:ln>
          </p:spPr>
        </p:pic>
        <p:pic>
          <p:nvPicPr>
            <p:cNvPr id="277" name="Google Shape;277;p45"/>
            <p:cNvPicPr preferRelativeResize="0"/>
            <p:nvPr/>
          </p:nvPicPr>
          <p:blipFill>
            <a:blip r:embed="rId3">
              <a:alphaModFix/>
            </a:blip>
            <a:stretch>
              <a:fillRect/>
            </a:stretch>
          </p:blipFill>
          <p:spPr>
            <a:xfrm flipH="1">
              <a:off x="5441200" y="2308600"/>
              <a:ext cx="3571874" cy="3555501"/>
            </a:xfrm>
            <a:prstGeom prst="rect">
              <a:avLst/>
            </a:prstGeom>
            <a:noFill/>
            <a:ln>
              <a:noFill/>
            </a:ln>
          </p:spPr>
        </p:pic>
      </p:grpSp>
      <p:pic>
        <p:nvPicPr>
          <p:cNvPr id="278" name="Google Shape;278;p45"/>
          <p:cNvPicPr preferRelativeResize="0"/>
          <p:nvPr/>
        </p:nvPicPr>
        <p:blipFill>
          <a:blip r:embed="rId4">
            <a:alphaModFix/>
          </a:blip>
          <a:stretch>
            <a:fillRect/>
          </a:stretch>
        </p:blipFill>
        <p:spPr>
          <a:xfrm>
            <a:off x="6168912" y="2308592"/>
            <a:ext cx="1782850" cy="1677633"/>
          </a:xfrm>
          <a:prstGeom prst="rect">
            <a:avLst/>
          </a:prstGeom>
          <a:noFill/>
          <a:ln>
            <a:noFill/>
          </a:ln>
        </p:spPr>
      </p:pic>
      <p:pic>
        <p:nvPicPr>
          <p:cNvPr id="279" name="Google Shape;279;p45"/>
          <p:cNvPicPr preferRelativeResize="0"/>
          <p:nvPr/>
        </p:nvPicPr>
        <p:blipFill>
          <a:blip r:embed="rId5">
            <a:alphaModFix/>
          </a:blip>
          <a:stretch>
            <a:fillRect/>
          </a:stretch>
        </p:blipFill>
        <p:spPr>
          <a:xfrm rot="10800000">
            <a:off x="6833428" y="1476424"/>
            <a:ext cx="1344325" cy="1167350"/>
          </a:xfrm>
          <a:prstGeom prst="rect">
            <a:avLst/>
          </a:prstGeom>
          <a:noFill/>
          <a:ln>
            <a:noFill/>
          </a:ln>
        </p:spPr>
      </p:pic>
      <p:pic>
        <p:nvPicPr>
          <p:cNvPr id="280" name="Google Shape;280;p45"/>
          <p:cNvPicPr preferRelativeResize="0"/>
          <p:nvPr/>
        </p:nvPicPr>
        <p:blipFill>
          <a:blip r:embed="rId6">
            <a:alphaModFix/>
          </a:blip>
          <a:stretch>
            <a:fillRect/>
          </a:stretch>
        </p:blipFill>
        <p:spPr>
          <a:xfrm>
            <a:off x="6282500" y="1774450"/>
            <a:ext cx="839381" cy="803750"/>
          </a:xfrm>
          <a:prstGeom prst="rect">
            <a:avLst/>
          </a:prstGeom>
          <a:noFill/>
          <a:ln>
            <a:noFill/>
          </a:ln>
        </p:spPr>
      </p:pic>
      <p:pic>
        <p:nvPicPr>
          <p:cNvPr id="281" name="Google Shape;281;p45"/>
          <p:cNvPicPr preferRelativeResize="0"/>
          <p:nvPr/>
        </p:nvPicPr>
        <p:blipFill>
          <a:blip r:embed="rId7">
            <a:alphaModFix/>
          </a:blip>
          <a:stretch>
            <a:fillRect/>
          </a:stretch>
        </p:blipFill>
        <p:spPr>
          <a:xfrm rot="-4337103">
            <a:off x="6009199" y="3023474"/>
            <a:ext cx="1385975" cy="1249698"/>
          </a:xfrm>
          <a:prstGeom prst="rect">
            <a:avLst/>
          </a:prstGeom>
          <a:noFill/>
          <a:ln>
            <a:noFill/>
          </a:ln>
        </p:spPr>
      </p:pic>
      <p:pic>
        <p:nvPicPr>
          <p:cNvPr id="282" name="Google Shape;282;p45"/>
          <p:cNvPicPr preferRelativeResize="0"/>
          <p:nvPr/>
        </p:nvPicPr>
        <p:blipFill>
          <a:blip r:embed="rId8">
            <a:alphaModFix/>
          </a:blip>
          <a:stretch>
            <a:fillRect/>
          </a:stretch>
        </p:blipFill>
        <p:spPr>
          <a:xfrm>
            <a:off x="7347191" y="3292725"/>
            <a:ext cx="1000659" cy="510975"/>
          </a:xfrm>
          <a:prstGeom prst="rect">
            <a:avLst/>
          </a:prstGeom>
          <a:noFill/>
          <a:ln>
            <a:noFill/>
          </a:ln>
        </p:spPr>
      </p:pic>
      <p:sp>
        <p:nvSpPr>
          <p:cNvPr id="3" name="Subtitle 2">
            <a:extLst>
              <a:ext uri="{FF2B5EF4-FFF2-40B4-BE49-F238E27FC236}">
                <a16:creationId xmlns:a16="http://schemas.microsoft.com/office/drawing/2014/main" id="{2DBD37D1-1467-80D9-D7CA-D05BDE042CD8}"/>
              </a:ext>
            </a:extLst>
          </p:cNvPr>
          <p:cNvSpPr>
            <a:spLocks noGrp="1" noChangeArrowheads="1"/>
          </p:cNvSpPr>
          <p:nvPr>
            <p:ph type="subTitle" idx="1"/>
          </p:nvPr>
        </p:nvSpPr>
        <p:spPr bwMode="auto">
          <a:xfrm>
            <a:off x="712788" y="1838683"/>
            <a:ext cx="690766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NG" altLang="en-NG" sz="1800" b="1" i="0" u="none" strike="noStrike" cap="none" normalizeH="0" baseline="0" dirty="0">
                <a:ln>
                  <a:noFill/>
                </a:ln>
                <a:solidFill>
                  <a:schemeClr val="bg1"/>
                </a:solidFill>
                <a:effectLst/>
                <a:latin typeface="Arial" panose="020B0604020202020204" pitchFamily="34" charset="0"/>
              </a:rPr>
              <a:t>What is an Incident Response Playbook?</a:t>
            </a:r>
            <a:endParaRPr kumimoji="0" lang="en-NG" altLang="en-NG"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800" b="0" i="0" u="none" strike="noStrike" cap="none" normalizeH="0" baseline="0" dirty="0">
                <a:ln>
                  <a:noFill/>
                </a:ln>
                <a:solidFill>
                  <a:schemeClr val="bg1"/>
                </a:solidFill>
                <a:effectLst/>
                <a:latin typeface="Arial" panose="020B0604020202020204" pitchFamily="34" charset="0"/>
              </a:rPr>
              <a:t>A structured guide for responding to cybersecurity incidents.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800" b="0" i="0" u="none" strike="noStrike" cap="none" normalizeH="0" baseline="0" dirty="0">
                <a:ln>
                  <a:noFill/>
                </a:ln>
                <a:solidFill>
                  <a:schemeClr val="bg1"/>
                </a:solidFill>
                <a:effectLst/>
                <a:latin typeface="Arial" panose="020B0604020202020204" pitchFamily="34" charset="0"/>
              </a:rPr>
              <a:t>Standardizes processes, making response efficient and effective.</a:t>
            </a:r>
          </a:p>
          <a:p>
            <a:pPr marL="0" marR="0" lvl="0" indent="0" algn="l" defTabSz="914400" rtl="0" eaLnBrk="0" fontAlgn="base" latinLnBrk="0" hangingPunct="0">
              <a:lnSpc>
                <a:spcPct val="100000"/>
              </a:lnSpc>
              <a:spcBef>
                <a:spcPct val="0"/>
              </a:spcBef>
              <a:spcAft>
                <a:spcPct val="0"/>
              </a:spcAft>
              <a:buClrTx/>
              <a:buSzTx/>
              <a:tabLst/>
            </a:pPr>
            <a:endParaRPr kumimoji="0" lang="en-US" altLang="en-NG" sz="18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G" altLang="en-NG" sz="1800" b="1" i="0" u="none" strike="noStrike" cap="none" normalizeH="0" baseline="0" dirty="0">
                <a:ln>
                  <a:noFill/>
                </a:ln>
                <a:solidFill>
                  <a:schemeClr val="bg1"/>
                </a:solidFill>
                <a:effectLst/>
                <a:latin typeface="Arial" panose="020B0604020202020204" pitchFamily="34" charset="0"/>
              </a:rPr>
              <a:t>Why are Playbooks Important?</a:t>
            </a:r>
            <a:endParaRPr kumimoji="0" lang="en-NG" altLang="en-NG"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800" b="0" i="0" u="none" strike="noStrike" cap="none" normalizeH="0" baseline="0" dirty="0">
                <a:ln>
                  <a:noFill/>
                </a:ln>
                <a:solidFill>
                  <a:schemeClr val="bg1"/>
                </a:solidFill>
                <a:effectLst/>
                <a:latin typeface="Arial" panose="020B0604020202020204" pitchFamily="34" charset="0"/>
              </a:rPr>
              <a:t>Ensures consistency.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800" b="0" i="0" u="none" strike="noStrike" cap="none" normalizeH="0" baseline="0" dirty="0">
                <a:ln>
                  <a:noFill/>
                </a:ln>
                <a:solidFill>
                  <a:schemeClr val="bg1"/>
                </a:solidFill>
                <a:effectLst/>
                <a:latin typeface="Arial" panose="020B0604020202020204" pitchFamily="34" charset="0"/>
              </a:rPr>
              <a:t>Reduces response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800" b="0" i="0" u="none" strike="noStrike" cap="none" normalizeH="0" baseline="0" dirty="0">
                <a:ln>
                  <a:noFill/>
                </a:ln>
                <a:solidFill>
                  <a:schemeClr val="bg1"/>
                </a:solidFill>
                <a:effectLst/>
                <a:latin typeface="Arial" panose="020B0604020202020204" pitchFamily="34" charset="0"/>
              </a:rPr>
              <a:t>Minimizes damage and downtime.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G" altLang="en-NG" sz="1800" b="0" i="0" u="none" strike="noStrike" cap="none" normalizeH="0" baseline="0" dirty="0">
              <a:ln>
                <a:noFill/>
              </a:ln>
              <a:solidFill>
                <a:schemeClr val="bg1"/>
              </a:solidFill>
              <a:effectLst/>
              <a:latin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72">
          <a:extLst>
            <a:ext uri="{FF2B5EF4-FFF2-40B4-BE49-F238E27FC236}">
              <a16:creationId xmlns:a16="http://schemas.microsoft.com/office/drawing/2014/main" id="{B07FE008-148C-9028-DDB4-3F1F75825B2A}"/>
            </a:ext>
          </a:extLst>
        </p:cNvPr>
        <p:cNvGrpSpPr/>
        <p:nvPr/>
      </p:nvGrpSpPr>
      <p:grpSpPr>
        <a:xfrm>
          <a:off x="0" y="0"/>
          <a:ext cx="0" cy="0"/>
          <a:chOff x="0" y="0"/>
          <a:chExt cx="0" cy="0"/>
        </a:xfrm>
      </p:grpSpPr>
      <p:sp>
        <p:nvSpPr>
          <p:cNvPr id="273" name="Google Shape;273;p45">
            <a:extLst>
              <a:ext uri="{FF2B5EF4-FFF2-40B4-BE49-F238E27FC236}">
                <a16:creationId xmlns:a16="http://schemas.microsoft.com/office/drawing/2014/main" id="{CE0ABDC7-9EB9-7FA7-EC85-EEBC62B23F78}"/>
              </a:ext>
            </a:extLst>
          </p:cNvPr>
          <p:cNvSpPr txBox="1">
            <a:spLocks noGrp="1"/>
          </p:cNvSpPr>
          <p:nvPr>
            <p:ph type="ctrTitle"/>
          </p:nvPr>
        </p:nvSpPr>
        <p:spPr>
          <a:xfrm>
            <a:off x="777518" y="296825"/>
            <a:ext cx="6633966" cy="938400"/>
          </a:xfrm>
          <a:prstGeom prst="rect">
            <a:avLst/>
          </a:prstGeom>
        </p:spPr>
        <p:txBody>
          <a:bodyPr spcFirstLastPara="1" wrap="square" lIns="91425" tIns="146300" rIns="91425" bIns="91425" anchor="t" anchorCtr="0">
            <a:noAutofit/>
          </a:bodyPr>
          <a:lstStyle/>
          <a:p>
            <a:r>
              <a:rPr lang="en-US" sz="3200" dirty="0"/>
              <a:t>Types of security Incidents</a:t>
            </a:r>
            <a:endParaRPr sz="3200" dirty="0"/>
          </a:p>
        </p:txBody>
      </p:sp>
      <p:grpSp>
        <p:nvGrpSpPr>
          <p:cNvPr id="275" name="Google Shape;275;p45">
            <a:extLst>
              <a:ext uri="{FF2B5EF4-FFF2-40B4-BE49-F238E27FC236}">
                <a16:creationId xmlns:a16="http://schemas.microsoft.com/office/drawing/2014/main" id="{CAB9731C-282B-FE1D-AC67-E1CA5A4281BA}"/>
              </a:ext>
            </a:extLst>
          </p:cNvPr>
          <p:cNvGrpSpPr/>
          <p:nvPr/>
        </p:nvGrpSpPr>
        <p:grpSpPr>
          <a:xfrm>
            <a:off x="5358125" y="-218100"/>
            <a:ext cx="3654949" cy="6082201"/>
            <a:chOff x="5358125" y="-218100"/>
            <a:chExt cx="3654949" cy="6082201"/>
          </a:xfrm>
        </p:grpSpPr>
        <p:pic>
          <p:nvPicPr>
            <p:cNvPr id="276" name="Google Shape;276;p45">
              <a:extLst>
                <a:ext uri="{FF2B5EF4-FFF2-40B4-BE49-F238E27FC236}">
                  <a16:creationId xmlns:a16="http://schemas.microsoft.com/office/drawing/2014/main" id="{A0D908C8-5B1F-B78B-8DCC-33DC2C026A2B}"/>
                </a:ext>
              </a:extLst>
            </p:cNvPr>
            <p:cNvPicPr preferRelativeResize="0"/>
            <p:nvPr/>
          </p:nvPicPr>
          <p:blipFill>
            <a:blip r:embed="rId3">
              <a:alphaModFix/>
            </a:blip>
            <a:stretch>
              <a:fillRect/>
            </a:stretch>
          </p:blipFill>
          <p:spPr>
            <a:xfrm>
              <a:off x="5358125" y="-218100"/>
              <a:ext cx="3571874" cy="3555501"/>
            </a:xfrm>
            <a:prstGeom prst="rect">
              <a:avLst/>
            </a:prstGeom>
            <a:noFill/>
            <a:ln>
              <a:noFill/>
            </a:ln>
          </p:spPr>
        </p:pic>
        <p:pic>
          <p:nvPicPr>
            <p:cNvPr id="277" name="Google Shape;277;p45">
              <a:extLst>
                <a:ext uri="{FF2B5EF4-FFF2-40B4-BE49-F238E27FC236}">
                  <a16:creationId xmlns:a16="http://schemas.microsoft.com/office/drawing/2014/main" id="{B0864C40-A5FE-2E8F-8648-B9DFC604A466}"/>
                </a:ext>
              </a:extLst>
            </p:cNvPr>
            <p:cNvPicPr preferRelativeResize="0"/>
            <p:nvPr/>
          </p:nvPicPr>
          <p:blipFill>
            <a:blip r:embed="rId3">
              <a:alphaModFix/>
            </a:blip>
            <a:stretch>
              <a:fillRect/>
            </a:stretch>
          </p:blipFill>
          <p:spPr>
            <a:xfrm flipH="1">
              <a:off x="5441200" y="2308600"/>
              <a:ext cx="3571874" cy="3555501"/>
            </a:xfrm>
            <a:prstGeom prst="rect">
              <a:avLst/>
            </a:prstGeom>
            <a:noFill/>
            <a:ln>
              <a:noFill/>
            </a:ln>
          </p:spPr>
        </p:pic>
      </p:grpSp>
      <p:pic>
        <p:nvPicPr>
          <p:cNvPr id="278" name="Google Shape;278;p45">
            <a:extLst>
              <a:ext uri="{FF2B5EF4-FFF2-40B4-BE49-F238E27FC236}">
                <a16:creationId xmlns:a16="http://schemas.microsoft.com/office/drawing/2014/main" id="{1D02CC46-A53E-00DE-A881-17CE8137AEE7}"/>
              </a:ext>
            </a:extLst>
          </p:cNvPr>
          <p:cNvPicPr preferRelativeResize="0"/>
          <p:nvPr/>
        </p:nvPicPr>
        <p:blipFill>
          <a:blip r:embed="rId4">
            <a:alphaModFix/>
          </a:blip>
          <a:stretch>
            <a:fillRect/>
          </a:stretch>
        </p:blipFill>
        <p:spPr>
          <a:xfrm>
            <a:off x="6168912" y="2308592"/>
            <a:ext cx="1782850" cy="1677633"/>
          </a:xfrm>
          <a:prstGeom prst="rect">
            <a:avLst/>
          </a:prstGeom>
          <a:noFill/>
          <a:ln>
            <a:noFill/>
          </a:ln>
        </p:spPr>
      </p:pic>
      <p:pic>
        <p:nvPicPr>
          <p:cNvPr id="279" name="Google Shape;279;p45">
            <a:extLst>
              <a:ext uri="{FF2B5EF4-FFF2-40B4-BE49-F238E27FC236}">
                <a16:creationId xmlns:a16="http://schemas.microsoft.com/office/drawing/2014/main" id="{53477914-09CF-66A4-2466-BDF815FDB022}"/>
              </a:ext>
            </a:extLst>
          </p:cNvPr>
          <p:cNvPicPr preferRelativeResize="0"/>
          <p:nvPr/>
        </p:nvPicPr>
        <p:blipFill>
          <a:blip r:embed="rId5">
            <a:alphaModFix/>
          </a:blip>
          <a:stretch>
            <a:fillRect/>
          </a:stretch>
        </p:blipFill>
        <p:spPr>
          <a:xfrm rot="10800000">
            <a:off x="6833428" y="1476424"/>
            <a:ext cx="1344325" cy="1167350"/>
          </a:xfrm>
          <a:prstGeom prst="rect">
            <a:avLst/>
          </a:prstGeom>
          <a:noFill/>
          <a:ln>
            <a:noFill/>
          </a:ln>
        </p:spPr>
      </p:pic>
      <p:pic>
        <p:nvPicPr>
          <p:cNvPr id="280" name="Google Shape;280;p45">
            <a:extLst>
              <a:ext uri="{FF2B5EF4-FFF2-40B4-BE49-F238E27FC236}">
                <a16:creationId xmlns:a16="http://schemas.microsoft.com/office/drawing/2014/main" id="{3A8F3903-22FE-7B11-384F-9E2651C674D4}"/>
              </a:ext>
            </a:extLst>
          </p:cNvPr>
          <p:cNvPicPr preferRelativeResize="0"/>
          <p:nvPr/>
        </p:nvPicPr>
        <p:blipFill>
          <a:blip r:embed="rId6">
            <a:alphaModFix/>
          </a:blip>
          <a:stretch>
            <a:fillRect/>
          </a:stretch>
        </p:blipFill>
        <p:spPr>
          <a:xfrm>
            <a:off x="6282500" y="1774450"/>
            <a:ext cx="839381" cy="803750"/>
          </a:xfrm>
          <a:prstGeom prst="rect">
            <a:avLst/>
          </a:prstGeom>
          <a:noFill/>
          <a:ln>
            <a:noFill/>
          </a:ln>
        </p:spPr>
      </p:pic>
      <p:pic>
        <p:nvPicPr>
          <p:cNvPr id="281" name="Google Shape;281;p45">
            <a:extLst>
              <a:ext uri="{FF2B5EF4-FFF2-40B4-BE49-F238E27FC236}">
                <a16:creationId xmlns:a16="http://schemas.microsoft.com/office/drawing/2014/main" id="{03C9AB62-BBA6-F063-02B3-351F1907514A}"/>
              </a:ext>
            </a:extLst>
          </p:cNvPr>
          <p:cNvPicPr preferRelativeResize="0"/>
          <p:nvPr/>
        </p:nvPicPr>
        <p:blipFill>
          <a:blip r:embed="rId7">
            <a:alphaModFix/>
          </a:blip>
          <a:stretch>
            <a:fillRect/>
          </a:stretch>
        </p:blipFill>
        <p:spPr>
          <a:xfrm rot="-4337103">
            <a:off x="6009199" y="3023474"/>
            <a:ext cx="1385975" cy="1249698"/>
          </a:xfrm>
          <a:prstGeom prst="rect">
            <a:avLst/>
          </a:prstGeom>
          <a:noFill/>
          <a:ln>
            <a:noFill/>
          </a:ln>
        </p:spPr>
      </p:pic>
      <p:pic>
        <p:nvPicPr>
          <p:cNvPr id="282" name="Google Shape;282;p45">
            <a:extLst>
              <a:ext uri="{FF2B5EF4-FFF2-40B4-BE49-F238E27FC236}">
                <a16:creationId xmlns:a16="http://schemas.microsoft.com/office/drawing/2014/main" id="{E3C8FE45-7915-5005-1532-2AF2003F1B8F}"/>
              </a:ext>
            </a:extLst>
          </p:cNvPr>
          <p:cNvPicPr preferRelativeResize="0"/>
          <p:nvPr/>
        </p:nvPicPr>
        <p:blipFill>
          <a:blip r:embed="rId8">
            <a:alphaModFix/>
          </a:blip>
          <a:stretch>
            <a:fillRect/>
          </a:stretch>
        </p:blipFill>
        <p:spPr>
          <a:xfrm>
            <a:off x="7347191" y="3292725"/>
            <a:ext cx="1000659" cy="510975"/>
          </a:xfrm>
          <a:prstGeom prst="rect">
            <a:avLst/>
          </a:prstGeom>
          <a:noFill/>
          <a:ln>
            <a:noFill/>
          </a:ln>
        </p:spPr>
      </p:pic>
      <p:sp>
        <p:nvSpPr>
          <p:cNvPr id="3" name="Subtitle 2">
            <a:extLst>
              <a:ext uri="{FF2B5EF4-FFF2-40B4-BE49-F238E27FC236}">
                <a16:creationId xmlns:a16="http://schemas.microsoft.com/office/drawing/2014/main" id="{DA30E330-0D6A-3E2F-D9F8-6FA6E7DCEF73}"/>
              </a:ext>
            </a:extLst>
          </p:cNvPr>
          <p:cNvSpPr>
            <a:spLocks noGrp="1" noChangeArrowheads="1"/>
          </p:cNvSpPr>
          <p:nvPr>
            <p:ph type="subTitle" idx="1"/>
          </p:nvPr>
        </p:nvSpPr>
        <p:spPr bwMode="auto">
          <a:xfrm>
            <a:off x="712788" y="1977183"/>
            <a:ext cx="717856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l">
              <a:buFont typeface="Arial" panose="020B0604020202020204" pitchFamily="34" charset="0"/>
              <a:buChar char="•"/>
            </a:pPr>
            <a:r>
              <a:rPr lang="en-US" sz="2400" dirty="0"/>
              <a:t>Data breaches</a:t>
            </a:r>
          </a:p>
          <a:p>
            <a:pPr algn="l">
              <a:buFont typeface="Arial" panose="020B0604020202020204" pitchFamily="34" charset="0"/>
              <a:buChar char="•"/>
            </a:pPr>
            <a:r>
              <a:rPr lang="en-US" sz="2400" dirty="0"/>
              <a:t>Malware/Ransomware attacks</a:t>
            </a:r>
          </a:p>
          <a:p>
            <a:pPr algn="l">
              <a:buFont typeface="Arial" panose="020B0604020202020204" pitchFamily="34" charset="0"/>
              <a:buChar char="•"/>
            </a:pPr>
            <a:r>
              <a:rPr lang="en-US" sz="2400" dirty="0"/>
              <a:t>Phishing/Social Engineering attacks</a:t>
            </a:r>
          </a:p>
          <a:p>
            <a:pPr algn="l">
              <a:buFont typeface="Arial" panose="020B0604020202020204" pitchFamily="34" charset="0"/>
              <a:buChar char="•"/>
            </a:pPr>
            <a:r>
              <a:rPr lang="en-US" sz="2400" dirty="0"/>
              <a:t>Insider threats</a:t>
            </a:r>
          </a:p>
          <a:p>
            <a:pPr algn="l">
              <a:buFont typeface="Arial" panose="020B0604020202020204" pitchFamily="34" charset="0"/>
              <a:buChar char="•"/>
            </a:pPr>
            <a:r>
              <a:rPr lang="en-US" sz="2400" dirty="0"/>
              <a:t>Denial of Service (DoS) attacks</a:t>
            </a:r>
          </a:p>
          <a:p>
            <a:pPr algn="l">
              <a:buFont typeface="Arial" panose="020B0604020202020204" pitchFamily="34" charset="0"/>
              <a:buChar char="•"/>
            </a:pPr>
            <a:r>
              <a:rPr lang="en-US" sz="2400" dirty="0"/>
              <a:t>Misconfigurations/Vulnerabilities exploitation</a:t>
            </a:r>
          </a:p>
        </p:txBody>
      </p:sp>
    </p:spTree>
    <p:extLst>
      <p:ext uri="{BB962C8B-B14F-4D97-AF65-F5344CB8AC3E}">
        <p14:creationId xmlns:p14="http://schemas.microsoft.com/office/powerpoint/2010/main" val="19629322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72">
          <a:extLst>
            <a:ext uri="{FF2B5EF4-FFF2-40B4-BE49-F238E27FC236}">
              <a16:creationId xmlns:a16="http://schemas.microsoft.com/office/drawing/2014/main" id="{68AF2FC1-45D8-27D5-5926-5323CC0E4527}"/>
            </a:ext>
          </a:extLst>
        </p:cNvPr>
        <p:cNvGrpSpPr/>
        <p:nvPr/>
      </p:nvGrpSpPr>
      <p:grpSpPr>
        <a:xfrm>
          <a:off x="0" y="0"/>
          <a:ext cx="0" cy="0"/>
          <a:chOff x="0" y="0"/>
          <a:chExt cx="0" cy="0"/>
        </a:xfrm>
      </p:grpSpPr>
      <p:sp>
        <p:nvSpPr>
          <p:cNvPr id="273" name="Google Shape;273;p45">
            <a:extLst>
              <a:ext uri="{FF2B5EF4-FFF2-40B4-BE49-F238E27FC236}">
                <a16:creationId xmlns:a16="http://schemas.microsoft.com/office/drawing/2014/main" id="{907E9BAE-38BA-5D2B-9B22-D47454DAA8B5}"/>
              </a:ext>
            </a:extLst>
          </p:cNvPr>
          <p:cNvSpPr txBox="1">
            <a:spLocks noGrp="1"/>
          </p:cNvSpPr>
          <p:nvPr>
            <p:ph type="ctrTitle"/>
          </p:nvPr>
        </p:nvSpPr>
        <p:spPr>
          <a:xfrm>
            <a:off x="713225" y="187226"/>
            <a:ext cx="6633966" cy="938400"/>
          </a:xfrm>
          <a:prstGeom prst="rect">
            <a:avLst/>
          </a:prstGeom>
        </p:spPr>
        <p:txBody>
          <a:bodyPr spcFirstLastPara="1" wrap="square" lIns="91425" tIns="146300" rIns="91425" bIns="91425" anchor="t" anchorCtr="0">
            <a:noAutofit/>
          </a:bodyPr>
          <a:lstStyle/>
          <a:p>
            <a:r>
              <a:rPr lang="en-US" sz="3200" dirty="0"/>
              <a:t>Structure of a Playbook</a:t>
            </a:r>
          </a:p>
        </p:txBody>
      </p:sp>
      <p:grpSp>
        <p:nvGrpSpPr>
          <p:cNvPr id="275" name="Google Shape;275;p45">
            <a:extLst>
              <a:ext uri="{FF2B5EF4-FFF2-40B4-BE49-F238E27FC236}">
                <a16:creationId xmlns:a16="http://schemas.microsoft.com/office/drawing/2014/main" id="{E87CF4C6-9972-5572-24A1-8E7B8F036799}"/>
              </a:ext>
            </a:extLst>
          </p:cNvPr>
          <p:cNvGrpSpPr/>
          <p:nvPr/>
        </p:nvGrpSpPr>
        <p:grpSpPr>
          <a:xfrm>
            <a:off x="5358125" y="-218100"/>
            <a:ext cx="3654949" cy="6082201"/>
            <a:chOff x="5358125" y="-218100"/>
            <a:chExt cx="3654949" cy="6082201"/>
          </a:xfrm>
        </p:grpSpPr>
        <p:pic>
          <p:nvPicPr>
            <p:cNvPr id="276" name="Google Shape;276;p45">
              <a:extLst>
                <a:ext uri="{FF2B5EF4-FFF2-40B4-BE49-F238E27FC236}">
                  <a16:creationId xmlns:a16="http://schemas.microsoft.com/office/drawing/2014/main" id="{C90996E3-B9C6-F8F1-C2D1-318BF5ED4367}"/>
                </a:ext>
              </a:extLst>
            </p:cNvPr>
            <p:cNvPicPr preferRelativeResize="0"/>
            <p:nvPr/>
          </p:nvPicPr>
          <p:blipFill>
            <a:blip r:embed="rId3">
              <a:alphaModFix/>
            </a:blip>
            <a:stretch>
              <a:fillRect/>
            </a:stretch>
          </p:blipFill>
          <p:spPr>
            <a:xfrm>
              <a:off x="5358125" y="-218100"/>
              <a:ext cx="3571874" cy="3555501"/>
            </a:xfrm>
            <a:prstGeom prst="rect">
              <a:avLst/>
            </a:prstGeom>
            <a:noFill/>
            <a:ln>
              <a:noFill/>
            </a:ln>
          </p:spPr>
        </p:pic>
        <p:pic>
          <p:nvPicPr>
            <p:cNvPr id="277" name="Google Shape;277;p45">
              <a:extLst>
                <a:ext uri="{FF2B5EF4-FFF2-40B4-BE49-F238E27FC236}">
                  <a16:creationId xmlns:a16="http://schemas.microsoft.com/office/drawing/2014/main" id="{033C60BA-2136-F206-7C19-EB22D25CE7C7}"/>
                </a:ext>
              </a:extLst>
            </p:cNvPr>
            <p:cNvPicPr preferRelativeResize="0"/>
            <p:nvPr/>
          </p:nvPicPr>
          <p:blipFill>
            <a:blip r:embed="rId3">
              <a:alphaModFix/>
            </a:blip>
            <a:stretch>
              <a:fillRect/>
            </a:stretch>
          </p:blipFill>
          <p:spPr>
            <a:xfrm flipH="1">
              <a:off x="5441200" y="2308600"/>
              <a:ext cx="3571874" cy="3555501"/>
            </a:xfrm>
            <a:prstGeom prst="rect">
              <a:avLst/>
            </a:prstGeom>
            <a:noFill/>
            <a:ln>
              <a:noFill/>
            </a:ln>
          </p:spPr>
        </p:pic>
      </p:grpSp>
      <p:pic>
        <p:nvPicPr>
          <p:cNvPr id="278" name="Google Shape;278;p45">
            <a:extLst>
              <a:ext uri="{FF2B5EF4-FFF2-40B4-BE49-F238E27FC236}">
                <a16:creationId xmlns:a16="http://schemas.microsoft.com/office/drawing/2014/main" id="{CB1C5D4A-34B8-716C-1CF6-2B95B4F705D7}"/>
              </a:ext>
            </a:extLst>
          </p:cNvPr>
          <p:cNvPicPr preferRelativeResize="0"/>
          <p:nvPr/>
        </p:nvPicPr>
        <p:blipFill>
          <a:blip r:embed="rId4">
            <a:alphaModFix/>
          </a:blip>
          <a:stretch>
            <a:fillRect/>
          </a:stretch>
        </p:blipFill>
        <p:spPr>
          <a:xfrm>
            <a:off x="6168912" y="2308592"/>
            <a:ext cx="1782850" cy="1677633"/>
          </a:xfrm>
          <a:prstGeom prst="rect">
            <a:avLst/>
          </a:prstGeom>
          <a:noFill/>
          <a:ln>
            <a:noFill/>
          </a:ln>
        </p:spPr>
      </p:pic>
      <p:pic>
        <p:nvPicPr>
          <p:cNvPr id="279" name="Google Shape;279;p45">
            <a:extLst>
              <a:ext uri="{FF2B5EF4-FFF2-40B4-BE49-F238E27FC236}">
                <a16:creationId xmlns:a16="http://schemas.microsoft.com/office/drawing/2014/main" id="{9034D210-1DEF-AA08-5F15-8A985A8BCAA0}"/>
              </a:ext>
            </a:extLst>
          </p:cNvPr>
          <p:cNvPicPr preferRelativeResize="0"/>
          <p:nvPr/>
        </p:nvPicPr>
        <p:blipFill>
          <a:blip r:embed="rId5">
            <a:alphaModFix/>
          </a:blip>
          <a:stretch>
            <a:fillRect/>
          </a:stretch>
        </p:blipFill>
        <p:spPr>
          <a:xfrm rot="10800000">
            <a:off x="6833428" y="1476424"/>
            <a:ext cx="1344325" cy="1167350"/>
          </a:xfrm>
          <a:prstGeom prst="rect">
            <a:avLst/>
          </a:prstGeom>
          <a:noFill/>
          <a:ln>
            <a:noFill/>
          </a:ln>
        </p:spPr>
      </p:pic>
      <p:pic>
        <p:nvPicPr>
          <p:cNvPr id="280" name="Google Shape;280;p45">
            <a:extLst>
              <a:ext uri="{FF2B5EF4-FFF2-40B4-BE49-F238E27FC236}">
                <a16:creationId xmlns:a16="http://schemas.microsoft.com/office/drawing/2014/main" id="{230507D5-F501-D93F-6795-45832374B99F}"/>
              </a:ext>
            </a:extLst>
          </p:cNvPr>
          <p:cNvPicPr preferRelativeResize="0"/>
          <p:nvPr/>
        </p:nvPicPr>
        <p:blipFill>
          <a:blip r:embed="rId6">
            <a:alphaModFix/>
          </a:blip>
          <a:stretch>
            <a:fillRect/>
          </a:stretch>
        </p:blipFill>
        <p:spPr>
          <a:xfrm>
            <a:off x="6282500" y="1774450"/>
            <a:ext cx="839381" cy="803750"/>
          </a:xfrm>
          <a:prstGeom prst="rect">
            <a:avLst/>
          </a:prstGeom>
          <a:noFill/>
          <a:ln>
            <a:noFill/>
          </a:ln>
        </p:spPr>
      </p:pic>
      <p:pic>
        <p:nvPicPr>
          <p:cNvPr id="281" name="Google Shape;281;p45">
            <a:extLst>
              <a:ext uri="{FF2B5EF4-FFF2-40B4-BE49-F238E27FC236}">
                <a16:creationId xmlns:a16="http://schemas.microsoft.com/office/drawing/2014/main" id="{AE235976-9F63-9907-FD3F-C965AE936921}"/>
              </a:ext>
            </a:extLst>
          </p:cNvPr>
          <p:cNvPicPr preferRelativeResize="0"/>
          <p:nvPr/>
        </p:nvPicPr>
        <p:blipFill>
          <a:blip r:embed="rId7">
            <a:alphaModFix/>
          </a:blip>
          <a:stretch>
            <a:fillRect/>
          </a:stretch>
        </p:blipFill>
        <p:spPr>
          <a:xfrm rot="-4337103">
            <a:off x="6009199" y="3023474"/>
            <a:ext cx="1385975" cy="1249698"/>
          </a:xfrm>
          <a:prstGeom prst="rect">
            <a:avLst/>
          </a:prstGeom>
          <a:noFill/>
          <a:ln>
            <a:noFill/>
          </a:ln>
        </p:spPr>
      </p:pic>
      <p:pic>
        <p:nvPicPr>
          <p:cNvPr id="282" name="Google Shape;282;p45">
            <a:extLst>
              <a:ext uri="{FF2B5EF4-FFF2-40B4-BE49-F238E27FC236}">
                <a16:creationId xmlns:a16="http://schemas.microsoft.com/office/drawing/2014/main" id="{1BA423D3-CFA9-B919-63E6-1407F93FA190}"/>
              </a:ext>
            </a:extLst>
          </p:cNvPr>
          <p:cNvPicPr preferRelativeResize="0"/>
          <p:nvPr/>
        </p:nvPicPr>
        <p:blipFill>
          <a:blip r:embed="rId8">
            <a:alphaModFix/>
          </a:blip>
          <a:stretch>
            <a:fillRect/>
          </a:stretch>
        </p:blipFill>
        <p:spPr>
          <a:xfrm>
            <a:off x="7347191" y="3292725"/>
            <a:ext cx="1000659" cy="510975"/>
          </a:xfrm>
          <a:prstGeom prst="rect">
            <a:avLst/>
          </a:prstGeom>
          <a:noFill/>
          <a:ln>
            <a:noFill/>
          </a:ln>
        </p:spPr>
      </p:pic>
      <p:sp>
        <p:nvSpPr>
          <p:cNvPr id="3" name="Subtitle 2">
            <a:extLst>
              <a:ext uri="{FF2B5EF4-FFF2-40B4-BE49-F238E27FC236}">
                <a16:creationId xmlns:a16="http://schemas.microsoft.com/office/drawing/2014/main" id="{B263D8FA-4371-E238-4829-A1ED58544E53}"/>
              </a:ext>
            </a:extLst>
          </p:cNvPr>
          <p:cNvSpPr>
            <a:spLocks noGrp="1" noChangeArrowheads="1"/>
          </p:cNvSpPr>
          <p:nvPr>
            <p:ph type="subTitle" idx="1"/>
          </p:nvPr>
        </p:nvSpPr>
        <p:spPr bwMode="auto">
          <a:xfrm>
            <a:off x="712788" y="1792517"/>
            <a:ext cx="584807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l">
              <a:buFont typeface="Arial" panose="020B0604020202020204" pitchFamily="34" charset="0"/>
              <a:buChar char="•"/>
            </a:pPr>
            <a:r>
              <a:rPr lang="en-US" b="1" dirty="0"/>
              <a:t>1. Preparation</a:t>
            </a:r>
            <a:endParaRPr lang="en-US" dirty="0"/>
          </a:p>
          <a:p>
            <a:pPr marL="742950" lvl="1" indent="-285750" algn="l">
              <a:buFont typeface="Arial" panose="020B0604020202020204" pitchFamily="34" charset="0"/>
              <a:buChar char="•"/>
            </a:pPr>
            <a:r>
              <a:rPr lang="en-US" dirty="0"/>
              <a:t>Risk assessment, security tools, and communication plans.</a:t>
            </a:r>
          </a:p>
          <a:p>
            <a:pPr algn="l">
              <a:buFont typeface="Arial" panose="020B0604020202020204" pitchFamily="34" charset="0"/>
              <a:buChar char="•"/>
            </a:pPr>
            <a:r>
              <a:rPr lang="en-US" b="1" dirty="0"/>
              <a:t>2. Identification</a:t>
            </a:r>
            <a:endParaRPr lang="en-US" dirty="0"/>
          </a:p>
          <a:p>
            <a:pPr marL="742950" lvl="1" indent="-285750" algn="l">
              <a:buFont typeface="Arial" panose="020B0604020202020204" pitchFamily="34" charset="0"/>
              <a:buChar char="•"/>
            </a:pPr>
            <a:r>
              <a:rPr lang="en-US" dirty="0"/>
              <a:t>Detecting and confirming an incident.</a:t>
            </a:r>
          </a:p>
          <a:p>
            <a:pPr algn="l">
              <a:buFont typeface="Arial" panose="020B0604020202020204" pitchFamily="34" charset="0"/>
              <a:buChar char="•"/>
            </a:pPr>
            <a:r>
              <a:rPr lang="en-US" b="1" dirty="0"/>
              <a:t>3. Containment</a:t>
            </a:r>
            <a:endParaRPr lang="en-US" dirty="0"/>
          </a:p>
          <a:p>
            <a:pPr marL="742950" lvl="1" indent="-285750" algn="l">
              <a:buFont typeface="Arial" panose="020B0604020202020204" pitchFamily="34" charset="0"/>
              <a:buChar char="•"/>
            </a:pPr>
            <a:r>
              <a:rPr lang="en-US" dirty="0"/>
              <a:t>Isolating affected systems to prevent spread.</a:t>
            </a:r>
          </a:p>
          <a:p>
            <a:pPr algn="l">
              <a:buFont typeface="Arial" panose="020B0604020202020204" pitchFamily="34" charset="0"/>
              <a:buChar char="•"/>
            </a:pPr>
            <a:r>
              <a:rPr lang="en-US" b="1" dirty="0"/>
              <a:t>4. Eradication</a:t>
            </a:r>
            <a:endParaRPr lang="en-US" dirty="0"/>
          </a:p>
          <a:p>
            <a:pPr marL="742950" lvl="1" indent="-285750" algn="l">
              <a:buFont typeface="Arial" panose="020B0604020202020204" pitchFamily="34" charset="0"/>
              <a:buChar char="•"/>
            </a:pPr>
            <a:r>
              <a:rPr lang="en-US" dirty="0"/>
              <a:t>Removing the threat from the environment.</a:t>
            </a:r>
          </a:p>
          <a:p>
            <a:pPr algn="l">
              <a:buFont typeface="Arial" panose="020B0604020202020204" pitchFamily="34" charset="0"/>
              <a:buChar char="•"/>
            </a:pPr>
            <a:r>
              <a:rPr lang="en-US" b="1" dirty="0"/>
              <a:t>5. Recovery</a:t>
            </a:r>
            <a:endParaRPr lang="en-US" dirty="0"/>
          </a:p>
          <a:p>
            <a:pPr marL="742950" lvl="1" indent="-285750" algn="l">
              <a:buFont typeface="Arial" panose="020B0604020202020204" pitchFamily="34" charset="0"/>
              <a:buChar char="•"/>
            </a:pPr>
            <a:r>
              <a:rPr lang="en-US" dirty="0"/>
              <a:t>Restoring normal operations.</a:t>
            </a:r>
          </a:p>
          <a:p>
            <a:pPr algn="l">
              <a:buFont typeface="Arial" panose="020B0604020202020204" pitchFamily="34" charset="0"/>
              <a:buChar char="•"/>
            </a:pPr>
            <a:r>
              <a:rPr lang="en-US" b="1" dirty="0"/>
              <a:t>6. Lessons Learned</a:t>
            </a:r>
            <a:endParaRPr lang="en-US" dirty="0"/>
          </a:p>
          <a:p>
            <a:pPr marL="742950" lvl="1" indent="-285750" algn="l">
              <a:buFont typeface="Arial" panose="020B0604020202020204" pitchFamily="34" charset="0"/>
              <a:buChar char="•"/>
            </a:pPr>
            <a:r>
              <a:rPr lang="en-US" dirty="0"/>
              <a:t>Conducting post-incident reviews and improving processes.</a:t>
            </a:r>
          </a:p>
        </p:txBody>
      </p:sp>
    </p:spTree>
    <p:extLst>
      <p:ext uri="{BB962C8B-B14F-4D97-AF65-F5344CB8AC3E}">
        <p14:creationId xmlns:p14="http://schemas.microsoft.com/office/powerpoint/2010/main" val="21884890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72">
          <a:extLst>
            <a:ext uri="{FF2B5EF4-FFF2-40B4-BE49-F238E27FC236}">
              <a16:creationId xmlns:a16="http://schemas.microsoft.com/office/drawing/2014/main" id="{71C80309-95DF-89D5-C83E-94AE41017303}"/>
            </a:ext>
          </a:extLst>
        </p:cNvPr>
        <p:cNvGrpSpPr/>
        <p:nvPr/>
      </p:nvGrpSpPr>
      <p:grpSpPr>
        <a:xfrm>
          <a:off x="0" y="0"/>
          <a:ext cx="0" cy="0"/>
          <a:chOff x="0" y="0"/>
          <a:chExt cx="0" cy="0"/>
        </a:xfrm>
      </p:grpSpPr>
      <p:sp>
        <p:nvSpPr>
          <p:cNvPr id="273" name="Google Shape;273;p45">
            <a:extLst>
              <a:ext uri="{FF2B5EF4-FFF2-40B4-BE49-F238E27FC236}">
                <a16:creationId xmlns:a16="http://schemas.microsoft.com/office/drawing/2014/main" id="{6F0D3FA6-52AA-D0D7-C5CA-1008F5040CF5}"/>
              </a:ext>
            </a:extLst>
          </p:cNvPr>
          <p:cNvSpPr txBox="1">
            <a:spLocks noGrp="1"/>
          </p:cNvSpPr>
          <p:nvPr>
            <p:ph type="ctrTitle"/>
          </p:nvPr>
        </p:nvSpPr>
        <p:spPr>
          <a:xfrm>
            <a:off x="713225" y="77757"/>
            <a:ext cx="6633966" cy="938400"/>
          </a:xfrm>
          <a:prstGeom prst="rect">
            <a:avLst/>
          </a:prstGeom>
        </p:spPr>
        <p:txBody>
          <a:bodyPr spcFirstLastPara="1" wrap="square" lIns="91425" tIns="146300" rIns="91425" bIns="91425" anchor="t" anchorCtr="0">
            <a:noAutofit/>
          </a:bodyPr>
          <a:lstStyle/>
          <a:p>
            <a:r>
              <a:rPr lang="en-US" sz="3200" b="1" dirty="0"/>
              <a:t>Key Elements of a Playbook</a:t>
            </a:r>
          </a:p>
        </p:txBody>
      </p:sp>
      <p:grpSp>
        <p:nvGrpSpPr>
          <p:cNvPr id="275" name="Google Shape;275;p45">
            <a:extLst>
              <a:ext uri="{FF2B5EF4-FFF2-40B4-BE49-F238E27FC236}">
                <a16:creationId xmlns:a16="http://schemas.microsoft.com/office/drawing/2014/main" id="{7AD963FE-A1DC-79C8-28D0-7ED6169D3ACA}"/>
              </a:ext>
            </a:extLst>
          </p:cNvPr>
          <p:cNvGrpSpPr/>
          <p:nvPr/>
        </p:nvGrpSpPr>
        <p:grpSpPr>
          <a:xfrm>
            <a:off x="5358125" y="-218100"/>
            <a:ext cx="3654949" cy="6082201"/>
            <a:chOff x="5358125" y="-218100"/>
            <a:chExt cx="3654949" cy="6082201"/>
          </a:xfrm>
        </p:grpSpPr>
        <p:pic>
          <p:nvPicPr>
            <p:cNvPr id="276" name="Google Shape;276;p45">
              <a:extLst>
                <a:ext uri="{FF2B5EF4-FFF2-40B4-BE49-F238E27FC236}">
                  <a16:creationId xmlns:a16="http://schemas.microsoft.com/office/drawing/2014/main" id="{18B70007-434A-B7FB-7755-8E64B198C537}"/>
                </a:ext>
              </a:extLst>
            </p:cNvPr>
            <p:cNvPicPr preferRelativeResize="0"/>
            <p:nvPr/>
          </p:nvPicPr>
          <p:blipFill>
            <a:blip r:embed="rId3">
              <a:alphaModFix/>
            </a:blip>
            <a:stretch>
              <a:fillRect/>
            </a:stretch>
          </p:blipFill>
          <p:spPr>
            <a:xfrm>
              <a:off x="5358125" y="-218100"/>
              <a:ext cx="3571874" cy="3555501"/>
            </a:xfrm>
            <a:prstGeom prst="rect">
              <a:avLst/>
            </a:prstGeom>
            <a:noFill/>
            <a:ln>
              <a:noFill/>
            </a:ln>
          </p:spPr>
        </p:pic>
        <p:pic>
          <p:nvPicPr>
            <p:cNvPr id="277" name="Google Shape;277;p45">
              <a:extLst>
                <a:ext uri="{FF2B5EF4-FFF2-40B4-BE49-F238E27FC236}">
                  <a16:creationId xmlns:a16="http://schemas.microsoft.com/office/drawing/2014/main" id="{4BC21F40-B638-141C-C39D-EA4DA9E660BE}"/>
                </a:ext>
              </a:extLst>
            </p:cNvPr>
            <p:cNvPicPr preferRelativeResize="0"/>
            <p:nvPr/>
          </p:nvPicPr>
          <p:blipFill>
            <a:blip r:embed="rId3">
              <a:alphaModFix/>
            </a:blip>
            <a:stretch>
              <a:fillRect/>
            </a:stretch>
          </p:blipFill>
          <p:spPr>
            <a:xfrm flipH="1">
              <a:off x="5441200" y="2308600"/>
              <a:ext cx="3571874" cy="3555501"/>
            </a:xfrm>
            <a:prstGeom prst="rect">
              <a:avLst/>
            </a:prstGeom>
            <a:noFill/>
            <a:ln>
              <a:noFill/>
            </a:ln>
          </p:spPr>
        </p:pic>
      </p:grpSp>
      <p:pic>
        <p:nvPicPr>
          <p:cNvPr id="278" name="Google Shape;278;p45">
            <a:extLst>
              <a:ext uri="{FF2B5EF4-FFF2-40B4-BE49-F238E27FC236}">
                <a16:creationId xmlns:a16="http://schemas.microsoft.com/office/drawing/2014/main" id="{C28239B5-46A4-5722-94A0-73EBAA39E0E7}"/>
              </a:ext>
            </a:extLst>
          </p:cNvPr>
          <p:cNvPicPr preferRelativeResize="0"/>
          <p:nvPr/>
        </p:nvPicPr>
        <p:blipFill>
          <a:blip r:embed="rId4">
            <a:alphaModFix/>
          </a:blip>
          <a:stretch>
            <a:fillRect/>
          </a:stretch>
        </p:blipFill>
        <p:spPr>
          <a:xfrm>
            <a:off x="6168912" y="2308592"/>
            <a:ext cx="1782850" cy="1677633"/>
          </a:xfrm>
          <a:prstGeom prst="rect">
            <a:avLst/>
          </a:prstGeom>
          <a:noFill/>
          <a:ln>
            <a:noFill/>
          </a:ln>
        </p:spPr>
      </p:pic>
      <p:pic>
        <p:nvPicPr>
          <p:cNvPr id="279" name="Google Shape;279;p45">
            <a:extLst>
              <a:ext uri="{FF2B5EF4-FFF2-40B4-BE49-F238E27FC236}">
                <a16:creationId xmlns:a16="http://schemas.microsoft.com/office/drawing/2014/main" id="{64A689EF-80E6-D105-7DCE-9F399B438FBB}"/>
              </a:ext>
            </a:extLst>
          </p:cNvPr>
          <p:cNvPicPr preferRelativeResize="0"/>
          <p:nvPr/>
        </p:nvPicPr>
        <p:blipFill>
          <a:blip r:embed="rId5">
            <a:alphaModFix/>
          </a:blip>
          <a:stretch>
            <a:fillRect/>
          </a:stretch>
        </p:blipFill>
        <p:spPr>
          <a:xfrm rot="10800000">
            <a:off x="6833428" y="1476424"/>
            <a:ext cx="1344325" cy="1167350"/>
          </a:xfrm>
          <a:prstGeom prst="rect">
            <a:avLst/>
          </a:prstGeom>
          <a:noFill/>
          <a:ln>
            <a:noFill/>
          </a:ln>
        </p:spPr>
      </p:pic>
      <p:pic>
        <p:nvPicPr>
          <p:cNvPr id="280" name="Google Shape;280;p45">
            <a:extLst>
              <a:ext uri="{FF2B5EF4-FFF2-40B4-BE49-F238E27FC236}">
                <a16:creationId xmlns:a16="http://schemas.microsoft.com/office/drawing/2014/main" id="{DEAF51FD-F4E6-A3EB-13BC-3755523C39A0}"/>
              </a:ext>
            </a:extLst>
          </p:cNvPr>
          <p:cNvPicPr preferRelativeResize="0"/>
          <p:nvPr/>
        </p:nvPicPr>
        <p:blipFill>
          <a:blip r:embed="rId6">
            <a:alphaModFix/>
          </a:blip>
          <a:stretch>
            <a:fillRect/>
          </a:stretch>
        </p:blipFill>
        <p:spPr>
          <a:xfrm>
            <a:off x="6282500" y="1774450"/>
            <a:ext cx="839381" cy="803750"/>
          </a:xfrm>
          <a:prstGeom prst="rect">
            <a:avLst/>
          </a:prstGeom>
          <a:noFill/>
          <a:ln>
            <a:noFill/>
          </a:ln>
        </p:spPr>
      </p:pic>
      <p:pic>
        <p:nvPicPr>
          <p:cNvPr id="281" name="Google Shape;281;p45">
            <a:extLst>
              <a:ext uri="{FF2B5EF4-FFF2-40B4-BE49-F238E27FC236}">
                <a16:creationId xmlns:a16="http://schemas.microsoft.com/office/drawing/2014/main" id="{3F8EF78E-1439-B292-E45D-A4825307BA38}"/>
              </a:ext>
            </a:extLst>
          </p:cNvPr>
          <p:cNvPicPr preferRelativeResize="0"/>
          <p:nvPr/>
        </p:nvPicPr>
        <p:blipFill>
          <a:blip r:embed="rId7">
            <a:alphaModFix/>
          </a:blip>
          <a:stretch>
            <a:fillRect/>
          </a:stretch>
        </p:blipFill>
        <p:spPr>
          <a:xfrm rot="-4337103">
            <a:off x="6009199" y="3023474"/>
            <a:ext cx="1385975" cy="1249698"/>
          </a:xfrm>
          <a:prstGeom prst="rect">
            <a:avLst/>
          </a:prstGeom>
          <a:noFill/>
          <a:ln>
            <a:noFill/>
          </a:ln>
        </p:spPr>
      </p:pic>
      <p:pic>
        <p:nvPicPr>
          <p:cNvPr id="282" name="Google Shape;282;p45">
            <a:extLst>
              <a:ext uri="{FF2B5EF4-FFF2-40B4-BE49-F238E27FC236}">
                <a16:creationId xmlns:a16="http://schemas.microsoft.com/office/drawing/2014/main" id="{A783FFDF-73F8-068F-6960-208D6972BF2C}"/>
              </a:ext>
            </a:extLst>
          </p:cNvPr>
          <p:cNvPicPr preferRelativeResize="0"/>
          <p:nvPr/>
        </p:nvPicPr>
        <p:blipFill>
          <a:blip r:embed="rId8">
            <a:alphaModFix/>
          </a:blip>
          <a:stretch>
            <a:fillRect/>
          </a:stretch>
        </p:blipFill>
        <p:spPr>
          <a:xfrm>
            <a:off x="7347191" y="3292725"/>
            <a:ext cx="1000659" cy="510975"/>
          </a:xfrm>
          <a:prstGeom prst="rect">
            <a:avLst/>
          </a:prstGeom>
          <a:noFill/>
          <a:ln>
            <a:noFill/>
          </a:ln>
        </p:spPr>
      </p:pic>
      <p:sp>
        <p:nvSpPr>
          <p:cNvPr id="3" name="Subtitle 2">
            <a:extLst>
              <a:ext uri="{FF2B5EF4-FFF2-40B4-BE49-F238E27FC236}">
                <a16:creationId xmlns:a16="http://schemas.microsoft.com/office/drawing/2014/main" id="{14D5FF89-3A32-A7DE-4ACD-C0E9030C7205}"/>
              </a:ext>
            </a:extLst>
          </p:cNvPr>
          <p:cNvSpPr>
            <a:spLocks noGrp="1" noChangeArrowheads="1"/>
          </p:cNvSpPr>
          <p:nvPr>
            <p:ph type="subTitle" idx="1"/>
          </p:nvPr>
        </p:nvSpPr>
        <p:spPr bwMode="auto">
          <a:xfrm>
            <a:off x="712788" y="2115682"/>
            <a:ext cx="589937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l">
              <a:lnSpc>
                <a:spcPct val="150000"/>
              </a:lnSpc>
              <a:buFont typeface="Arial" panose="020B0604020202020204" pitchFamily="34" charset="0"/>
              <a:buChar char="•"/>
            </a:pPr>
            <a:r>
              <a:rPr lang="en-US" dirty="0"/>
              <a:t>Roles and responsibilities</a:t>
            </a:r>
          </a:p>
          <a:p>
            <a:pPr algn="l">
              <a:lnSpc>
                <a:spcPct val="150000"/>
              </a:lnSpc>
              <a:buFont typeface="Arial" panose="020B0604020202020204" pitchFamily="34" charset="0"/>
              <a:buChar char="•"/>
            </a:pPr>
            <a:r>
              <a:rPr lang="en-US" dirty="0"/>
              <a:t>Communication plan (internal/external)</a:t>
            </a:r>
          </a:p>
          <a:p>
            <a:pPr algn="l">
              <a:lnSpc>
                <a:spcPct val="150000"/>
              </a:lnSpc>
              <a:buFont typeface="Arial" panose="020B0604020202020204" pitchFamily="34" charset="0"/>
              <a:buChar char="•"/>
            </a:pPr>
            <a:r>
              <a:rPr lang="en-US" dirty="0"/>
              <a:t>Detailed steps for different scenarios</a:t>
            </a:r>
          </a:p>
          <a:p>
            <a:pPr algn="l">
              <a:lnSpc>
                <a:spcPct val="150000"/>
              </a:lnSpc>
              <a:buFont typeface="Arial" panose="020B0604020202020204" pitchFamily="34" charset="0"/>
              <a:buChar char="•"/>
            </a:pPr>
            <a:r>
              <a:rPr lang="en-US" dirty="0"/>
              <a:t>Documentation and reporting templates</a:t>
            </a:r>
          </a:p>
          <a:p>
            <a:pPr algn="l">
              <a:lnSpc>
                <a:spcPct val="150000"/>
              </a:lnSpc>
              <a:buFont typeface="Arial" panose="020B0604020202020204" pitchFamily="34" charset="0"/>
              <a:buChar char="•"/>
            </a:pPr>
            <a:r>
              <a:rPr lang="en-US" dirty="0"/>
              <a:t>Escalation process</a:t>
            </a:r>
          </a:p>
          <a:p>
            <a:pPr algn="l">
              <a:lnSpc>
                <a:spcPct val="150000"/>
              </a:lnSpc>
              <a:buFont typeface="Arial" panose="020B0604020202020204" pitchFamily="34" charset="0"/>
              <a:buChar char="•"/>
            </a:pPr>
            <a:r>
              <a:rPr lang="en-US" dirty="0"/>
              <a:t>Reference to relevant regulations/compliance (e.g., GDPR, HIPAA)</a:t>
            </a:r>
          </a:p>
        </p:txBody>
      </p:sp>
    </p:spTree>
    <p:extLst>
      <p:ext uri="{BB962C8B-B14F-4D97-AF65-F5344CB8AC3E}">
        <p14:creationId xmlns:p14="http://schemas.microsoft.com/office/powerpoint/2010/main" val="41517842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95">
          <a:extLst>
            <a:ext uri="{FF2B5EF4-FFF2-40B4-BE49-F238E27FC236}">
              <a16:creationId xmlns:a16="http://schemas.microsoft.com/office/drawing/2014/main" id="{5DD22CAC-048F-CD12-B116-FFDF724598E7}"/>
            </a:ext>
          </a:extLst>
        </p:cNvPr>
        <p:cNvGrpSpPr/>
        <p:nvPr/>
      </p:nvGrpSpPr>
      <p:grpSpPr>
        <a:xfrm>
          <a:off x="0" y="0"/>
          <a:ext cx="0" cy="0"/>
          <a:chOff x="0" y="0"/>
          <a:chExt cx="0" cy="0"/>
        </a:xfrm>
      </p:grpSpPr>
      <p:sp>
        <p:nvSpPr>
          <p:cNvPr id="396" name="Google Shape;396;p33">
            <a:extLst>
              <a:ext uri="{FF2B5EF4-FFF2-40B4-BE49-F238E27FC236}">
                <a16:creationId xmlns:a16="http://schemas.microsoft.com/office/drawing/2014/main" id="{07648303-A602-BF64-F83A-AE8DB8022498}"/>
              </a:ext>
            </a:extLst>
          </p:cNvPr>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a:extLst>
              <a:ext uri="{FF2B5EF4-FFF2-40B4-BE49-F238E27FC236}">
                <a16:creationId xmlns:a16="http://schemas.microsoft.com/office/drawing/2014/main" id="{BE834DA5-A121-A100-157B-89E60F417D7C}"/>
              </a:ext>
            </a:extLst>
          </p:cNvPr>
          <p:cNvSpPr txBox="1">
            <a:spLocks noGrp="1"/>
          </p:cNvSpPr>
          <p:nvPr>
            <p:ph type="title"/>
          </p:nvPr>
        </p:nvSpPr>
        <p:spPr>
          <a:xfrm>
            <a:off x="4351182" y="1489263"/>
            <a:ext cx="4150483" cy="197400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Developing a Network Security Model</a:t>
            </a:r>
          </a:p>
        </p:txBody>
      </p:sp>
      <p:sp>
        <p:nvSpPr>
          <p:cNvPr id="399" name="Google Shape;399;p33">
            <a:extLst>
              <a:ext uri="{FF2B5EF4-FFF2-40B4-BE49-F238E27FC236}">
                <a16:creationId xmlns:a16="http://schemas.microsoft.com/office/drawing/2014/main" id="{8FBF4510-83A7-FA33-D044-E613757268A5}"/>
              </a:ext>
            </a:extLst>
          </p:cNvPr>
          <p:cNvSpPr txBox="1">
            <a:spLocks noGrp="1"/>
          </p:cNvSpPr>
          <p:nvPr>
            <p:ph type="title" idx="2"/>
          </p:nvPr>
        </p:nvSpPr>
        <p:spPr>
          <a:xfrm>
            <a:off x="1827333" y="1872250"/>
            <a:ext cx="2141840" cy="119607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kumimoji="0" lang="en" sz="1200" b="0" i="0" u="none" strike="noStrike" kern="0" cap="none" spc="0" normalizeH="0" baseline="0" noProof="0" dirty="0">
                <a:ln>
                  <a:noFill/>
                </a:ln>
                <a:solidFill>
                  <a:srgbClr val="FFFFFF"/>
                </a:solidFill>
                <a:effectLst/>
                <a:uLnTx/>
                <a:uFillTx/>
                <a:latin typeface="Audiowide"/>
                <a:sym typeface="Audiowide"/>
              </a:rPr>
              <a:t>week </a:t>
            </a:r>
            <a:r>
              <a:rPr lang="en" dirty="0"/>
              <a:t>08</a:t>
            </a:r>
            <a:endParaRPr dirty="0"/>
          </a:p>
        </p:txBody>
      </p:sp>
      <p:grpSp>
        <p:nvGrpSpPr>
          <p:cNvPr id="400" name="Google Shape;400;p33">
            <a:extLst>
              <a:ext uri="{FF2B5EF4-FFF2-40B4-BE49-F238E27FC236}">
                <a16:creationId xmlns:a16="http://schemas.microsoft.com/office/drawing/2014/main" id="{110CBE30-BCD3-A637-0619-EDD52A5C85BF}"/>
              </a:ext>
            </a:extLst>
          </p:cNvPr>
          <p:cNvGrpSpPr/>
          <p:nvPr/>
        </p:nvGrpSpPr>
        <p:grpSpPr>
          <a:xfrm rot="10800000">
            <a:off x="8057882" y="382596"/>
            <a:ext cx="288601" cy="1096693"/>
            <a:chOff x="1006700" y="2603975"/>
            <a:chExt cx="55450" cy="210700"/>
          </a:xfrm>
        </p:grpSpPr>
        <p:sp>
          <p:nvSpPr>
            <p:cNvPr id="401" name="Google Shape;401;p33">
              <a:extLst>
                <a:ext uri="{FF2B5EF4-FFF2-40B4-BE49-F238E27FC236}">
                  <a16:creationId xmlns:a16="http://schemas.microsoft.com/office/drawing/2014/main" id="{F0B9C4F9-8223-9393-40FC-B4E538A0E250}"/>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a:extLst>
                <a:ext uri="{FF2B5EF4-FFF2-40B4-BE49-F238E27FC236}">
                  <a16:creationId xmlns:a16="http://schemas.microsoft.com/office/drawing/2014/main" id="{A4AC92D0-CCE6-5190-4812-2CED06325C73}"/>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a:extLst>
                <a:ext uri="{FF2B5EF4-FFF2-40B4-BE49-F238E27FC236}">
                  <a16:creationId xmlns:a16="http://schemas.microsoft.com/office/drawing/2014/main" id="{3412B9FB-6C25-3982-1C58-9B971011D179}"/>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a:extLst>
                <a:ext uri="{FF2B5EF4-FFF2-40B4-BE49-F238E27FC236}">
                  <a16:creationId xmlns:a16="http://schemas.microsoft.com/office/drawing/2014/main" id="{AA85872E-E31C-D6FD-E7BC-E31690FDE1FE}"/>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a:extLst>
                <a:ext uri="{FF2B5EF4-FFF2-40B4-BE49-F238E27FC236}">
                  <a16:creationId xmlns:a16="http://schemas.microsoft.com/office/drawing/2014/main" id="{1794C967-3B46-82DC-36F4-F0C2CBE8BD9C}"/>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a:extLst>
                <a:ext uri="{FF2B5EF4-FFF2-40B4-BE49-F238E27FC236}">
                  <a16:creationId xmlns:a16="http://schemas.microsoft.com/office/drawing/2014/main" id="{C68EBEA6-3657-F2FD-78F6-80501936C0FC}"/>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a:extLst>
              <a:ext uri="{FF2B5EF4-FFF2-40B4-BE49-F238E27FC236}">
                <a16:creationId xmlns:a16="http://schemas.microsoft.com/office/drawing/2014/main" id="{16580899-3C63-CA03-2258-6C881C2C2246}"/>
              </a:ext>
            </a:extLst>
          </p:cNvPr>
          <p:cNvGrpSpPr/>
          <p:nvPr/>
        </p:nvGrpSpPr>
        <p:grpSpPr>
          <a:xfrm>
            <a:off x="558602" y="508321"/>
            <a:ext cx="781224" cy="726909"/>
            <a:chOff x="827350" y="3629733"/>
            <a:chExt cx="1431600" cy="1332067"/>
          </a:xfrm>
        </p:grpSpPr>
        <p:sp>
          <p:nvSpPr>
            <p:cNvPr id="408" name="Google Shape;408;p33">
              <a:extLst>
                <a:ext uri="{FF2B5EF4-FFF2-40B4-BE49-F238E27FC236}">
                  <a16:creationId xmlns:a16="http://schemas.microsoft.com/office/drawing/2014/main" id="{62308F7C-E220-9550-8A42-0E8801D1D7A4}"/>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a:extLst>
                <a:ext uri="{FF2B5EF4-FFF2-40B4-BE49-F238E27FC236}">
                  <a16:creationId xmlns:a16="http://schemas.microsoft.com/office/drawing/2014/main" id="{8C831A5F-1C33-3604-29E5-F798E2566408}"/>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a:extLst>
                <a:ext uri="{FF2B5EF4-FFF2-40B4-BE49-F238E27FC236}">
                  <a16:creationId xmlns:a16="http://schemas.microsoft.com/office/drawing/2014/main" id="{17B74010-624E-785A-1753-F8EC17548FAD}"/>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a:extLst>
              <a:ext uri="{FF2B5EF4-FFF2-40B4-BE49-F238E27FC236}">
                <a16:creationId xmlns:a16="http://schemas.microsoft.com/office/drawing/2014/main" id="{7B7A0338-F788-20A7-B0C5-DE178BAC47EC}"/>
              </a:ext>
            </a:extLst>
          </p:cNvPr>
          <p:cNvGrpSpPr/>
          <p:nvPr/>
        </p:nvGrpSpPr>
        <p:grpSpPr>
          <a:xfrm>
            <a:off x="1387564" y="321673"/>
            <a:ext cx="356325" cy="331552"/>
            <a:chOff x="827350" y="3629733"/>
            <a:chExt cx="1431600" cy="1332067"/>
          </a:xfrm>
        </p:grpSpPr>
        <p:sp>
          <p:nvSpPr>
            <p:cNvPr id="412" name="Google Shape;412;p33">
              <a:extLst>
                <a:ext uri="{FF2B5EF4-FFF2-40B4-BE49-F238E27FC236}">
                  <a16:creationId xmlns:a16="http://schemas.microsoft.com/office/drawing/2014/main" id="{C7EE4479-C831-1843-BC0A-F2F3D0179F10}"/>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a:extLst>
                <a:ext uri="{FF2B5EF4-FFF2-40B4-BE49-F238E27FC236}">
                  <a16:creationId xmlns:a16="http://schemas.microsoft.com/office/drawing/2014/main" id="{F5D6FCBC-3BA0-6764-0331-539665D6FBC5}"/>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a:extLst>
                <a:ext uri="{FF2B5EF4-FFF2-40B4-BE49-F238E27FC236}">
                  <a16:creationId xmlns:a16="http://schemas.microsoft.com/office/drawing/2014/main" id="{04BF6359-82C9-1EEF-AB9E-FDFE9FACE604}"/>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a:extLst>
              <a:ext uri="{FF2B5EF4-FFF2-40B4-BE49-F238E27FC236}">
                <a16:creationId xmlns:a16="http://schemas.microsoft.com/office/drawing/2014/main" id="{C50F30E9-04BF-ED7C-9C24-095AA8F31A8C}"/>
              </a:ext>
            </a:extLst>
          </p:cNvPr>
          <p:cNvGrpSpPr/>
          <p:nvPr/>
        </p:nvGrpSpPr>
        <p:grpSpPr>
          <a:xfrm>
            <a:off x="7535601" y="3848738"/>
            <a:ext cx="895180" cy="832942"/>
            <a:chOff x="827350" y="3629733"/>
            <a:chExt cx="1431600" cy="1332067"/>
          </a:xfrm>
        </p:grpSpPr>
        <p:sp>
          <p:nvSpPr>
            <p:cNvPr id="416" name="Google Shape;416;p33">
              <a:extLst>
                <a:ext uri="{FF2B5EF4-FFF2-40B4-BE49-F238E27FC236}">
                  <a16:creationId xmlns:a16="http://schemas.microsoft.com/office/drawing/2014/main" id="{156CB3E0-0643-B8B2-82F3-2689CBC25BCD}"/>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a:extLst>
                <a:ext uri="{FF2B5EF4-FFF2-40B4-BE49-F238E27FC236}">
                  <a16:creationId xmlns:a16="http://schemas.microsoft.com/office/drawing/2014/main" id="{3A3CCC28-0224-7098-454F-5C967B31821C}"/>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a:extLst>
                <a:ext uri="{FF2B5EF4-FFF2-40B4-BE49-F238E27FC236}">
                  <a16:creationId xmlns:a16="http://schemas.microsoft.com/office/drawing/2014/main" id="{6292DDE5-9BBB-3376-485A-7CC40721B12B}"/>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a:extLst>
              <a:ext uri="{FF2B5EF4-FFF2-40B4-BE49-F238E27FC236}">
                <a16:creationId xmlns:a16="http://schemas.microsoft.com/office/drawing/2014/main" id="{61E98F44-A8F3-87FD-EAE1-5648545CC80F}"/>
              </a:ext>
            </a:extLst>
          </p:cNvPr>
          <p:cNvGrpSpPr/>
          <p:nvPr/>
        </p:nvGrpSpPr>
        <p:grpSpPr>
          <a:xfrm>
            <a:off x="7902683" y="2980240"/>
            <a:ext cx="598982" cy="557337"/>
            <a:chOff x="827350" y="3629733"/>
            <a:chExt cx="1431600" cy="1332067"/>
          </a:xfrm>
        </p:grpSpPr>
        <p:sp>
          <p:nvSpPr>
            <p:cNvPr id="420" name="Google Shape;420;p33">
              <a:extLst>
                <a:ext uri="{FF2B5EF4-FFF2-40B4-BE49-F238E27FC236}">
                  <a16:creationId xmlns:a16="http://schemas.microsoft.com/office/drawing/2014/main" id="{790D82B1-A1AC-6F7A-F8D2-C9A99C279D6E}"/>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a:extLst>
                <a:ext uri="{FF2B5EF4-FFF2-40B4-BE49-F238E27FC236}">
                  <a16:creationId xmlns:a16="http://schemas.microsoft.com/office/drawing/2014/main" id="{51D2479B-F674-6544-26F1-F1625F851DA8}"/>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a:extLst>
                <a:ext uri="{FF2B5EF4-FFF2-40B4-BE49-F238E27FC236}">
                  <a16:creationId xmlns:a16="http://schemas.microsoft.com/office/drawing/2014/main" id="{1166DCBB-DA44-19FA-59B5-9B6B0CE4E3FA}"/>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a:extLst>
              <a:ext uri="{FF2B5EF4-FFF2-40B4-BE49-F238E27FC236}">
                <a16:creationId xmlns:a16="http://schemas.microsoft.com/office/drawing/2014/main" id="{0BB170CC-2B91-1659-25A8-836A0E0B44F6}"/>
              </a:ext>
            </a:extLst>
          </p:cNvPr>
          <p:cNvGrpSpPr/>
          <p:nvPr/>
        </p:nvGrpSpPr>
        <p:grpSpPr>
          <a:xfrm>
            <a:off x="6634531" y="4239131"/>
            <a:ext cx="464268" cy="431989"/>
            <a:chOff x="827350" y="3629733"/>
            <a:chExt cx="1431600" cy="1332067"/>
          </a:xfrm>
        </p:grpSpPr>
        <p:sp>
          <p:nvSpPr>
            <p:cNvPr id="424" name="Google Shape;424;p33">
              <a:extLst>
                <a:ext uri="{FF2B5EF4-FFF2-40B4-BE49-F238E27FC236}">
                  <a16:creationId xmlns:a16="http://schemas.microsoft.com/office/drawing/2014/main" id="{72B66352-FF3A-3852-3157-984666688CDA}"/>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a:extLst>
                <a:ext uri="{FF2B5EF4-FFF2-40B4-BE49-F238E27FC236}">
                  <a16:creationId xmlns:a16="http://schemas.microsoft.com/office/drawing/2014/main" id="{F4BBA53A-78E5-7E08-8BC1-CB961BFD186A}"/>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a:extLst>
                <a:ext uri="{FF2B5EF4-FFF2-40B4-BE49-F238E27FC236}">
                  <a16:creationId xmlns:a16="http://schemas.microsoft.com/office/drawing/2014/main" id="{A4DFD2E1-4D31-668B-DBA1-80319E20D5C3}"/>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a:extLst>
              <a:ext uri="{FF2B5EF4-FFF2-40B4-BE49-F238E27FC236}">
                <a16:creationId xmlns:a16="http://schemas.microsoft.com/office/drawing/2014/main" id="{A196971C-475D-18B7-4351-1FA17BF20187}"/>
              </a:ext>
            </a:extLst>
          </p:cNvPr>
          <p:cNvGrpSpPr/>
          <p:nvPr/>
        </p:nvGrpSpPr>
        <p:grpSpPr>
          <a:xfrm rot="5400000">
            <a:off x="962657" y="3906771"/>
            <a:ext cx="288601" cy="1096693"/>
            <a:chOff x="1006700" y="2603975"/>
            <a:chExt cx="55450" cy="210700"/>
          </a:xfrm>
        </p:grpSpPr>
        <p:sp>
          <p:nvSpPr>
            <p:cNvPr id="428" name="Google Shape;428;p33">
              <a:extLst>
                <a:ext uri="{FF2B5EF4-FFF2-40B4-BE49-F238E27FC236}">
                  <a16:creationId xmlns:a16="http://schemas.microsoft.com/office/drawing/2014/main" id="{D484FB31-9D71-41A2-19ED-321F4D5980C0}"/>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a:extLst>
                <a:ext uri="{FF2B5EF4-FFF2-40B4-BE49-F238E27FC236}">
                  <a16:creationId xmlns:a16="http://schemas.microsoft.com/office/drawing/2014/main" id="{C1373BBD-76DA-4C2D-CAC2-D35E5E495BF5}"/>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a:extLst>
                <a:ext uri="{FF2B5EF4-FFF2-40B4-BE49-F238E27FC236}">
                  <a16:creationId xmlns:a16="http://schemas.microsoft.com/office/drawing/2014/main" id="{BED48A24-8856-97CD-F72A-55F93346E44F}"/>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a:extLst>
                <a:ext uri="{FF2B5EF4-FFF2-40B4-BE49-F238E27FC236}">
                  <a16:creationId xmlns:a16="http://schemas.microsoft.com/office/drawing/2014/main" id="{5A1F8E6A-4E4F-A2A6-CC17-8F92891247BD}"/>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a:extLst>
                <a:ext uri="{FF2B5EF4-FFF2-40B4-BE49-F238E27FC236}">
                  <a16:creationId xmlns:a16="http://schemas.microsoft.com/office/drawing/2014/main" id="{1E82A29C-675F-6CDC-7A45-838A07C1A9A8}"/>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a:extLst>
                <a:ext uri="{FF2B5EF4-FFF2-40B4-BE49-F238E27FC236}">
                  <a16:creationId xmlns:a16="http://schemas.microsoft.com/office/drawing/2014/main" id="{F6050DA5-5B3F-76A1-FBF5-1465692AF1D1}"/>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209622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04D77511-62BC-FD2C-E3D2-EEB1FDF34714}"/>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41D21D43-6721-B18A-EC12-F4D43FB3884E}"/>
              </a:ext>
            </a:extLst>
          </p:cNvPr>
          <p:cNvSpPr txBox="1">
            <a:spLocks noGrp="1"/>
          </p:cNvSpPr>
          <p:nvPr>
            <p:ph type="title"/>
          </p:nvPr>
        </p:nvSpPr>
        <p:spPr>
          <a:xfrm>
            <a:off x="704599" y="475488"/>
            <a:ext cx="6541328"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rgbClr val="273D40"/>
              </a:buClr>
              <a:buSzPts val="600"/>
              <a:buFont typeface="Arial"/>
              <a:buNone/>
            </a:pPr>
            <a:r>
              <a:rPr lang="en-US" dirty="0"/>
              <a:t>What is a Network Security Model?</a:t>
            </a:r>
          </a:p>
        </p:txBody>
      </p:sp>
      <p:sp>
        <p:nvSpPr>
          <p:cNvPr id="261" name="Google Shape;261;p44">
            <a:extLst>
              <a:ext uri="{FF2B5EF4-FFF2-40B4-BE49-F238E27FC236}">
                <a16:creationId xmlns:a16="http://schemas.microsoft.com/office/drawing/2014/main" id="{5D561C3E-3632-7042-0E10-2F6914943C83}"/>
              </a:ext>
            </a:extLst>
          </p:cNvPr>
          <p:cNvSpPr txBox="1">
            <a:spLocks noGrp="1"/>
          </p:cNvSpPr>
          <p:nvPr>
            <p:ph type="body" idx="1"/>
          </p:nvPr>
        </p:nvSpPr>
        <p:spPr>
          <a:xfrm>
            <a:off x="4781872" y="2316273"/>
            <a:ext cx="4161236" cy="14465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dirty="0"/>
              <a:t>The purpose of computer network security (CNS) is to transform plain text data into encrypted ciphertext before sending it over the vulnerable network channel so that potential attackers cannot decipher or make sense of the information.</a:t>
            </a:r>
          </a:p>
        </p:txBody>
      </p:sp>
      <p:pic>
        <p:nvPicPr>
          <p:cNvPr id="262" name="Google Shape;262;p44">
            <a:extLst>
              <a:ext uri="{FF2B5EF4-FFF2-40B4-BE49-F238E27FC236}">
                <a16:creationId xmlns:a16="http://schemas.microsoft.com/office/drawing/2014/main" id="{59F61814-19EE-997D-9FC3-97407716854F}"/>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C5ECB95A-7414-25CB-9A8F-46249589636A}"/>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71499356-9C20-CED9-3345-A190DD46E574}"/>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7A8CB9CE-92F3-8345-847A-F86A529BD388}"/>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1218C7F7-6159-C577-1B0E-B12921BB4C3E}"/>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138884FE-C29B-846F-8E07-F4A1C4CE6458}"/>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218CDEEA-FEE2-C803-06D3-C64AEA9E4C5A}"/>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18096969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9C8E2FFE-509F-5483-97A6-1D966D45EE1F}"/>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394949D4-DABF-474E-5ADB-CAA7BFB64333}"/>
              </a:ext>
            </a:extLst>
          </p:cNvPr>
          <p:cNvSpPr txBox="1">
            <a:spLocks noGrp="1"/>
          </p:cNvSpPr>
          <p:nvPr>
            <p:ph type="title"/>
          </p:nvPr>
        </p:nvSpPr>
        <p:spPr>
          <a:xfrm>
            <a:off x="704599" y="475488"/>
            <a:ext cx="6541328"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rgbClr val="273D40"/>
              </a:buClr>
              <a:buSzPts val="600"/>
              <a:buFont typeface="Arial"/>
              <a:buNone/>
            </a:pPr>
            <a:r>
              <a:rPr lang="en-US" dirty="0"/>
              <a:t>Network Security Model</a:t>
            </a:r>
          </a:p>
        </p:txBody>
      </p:sp>
      <p:sp>
        <p:nvSpPr>
          <p:cNvPr id="261" name="Google Shape;261;p44">
            <a:extLst>
              <a:ext uri="{FF2B5EF4-FFF2-40B4-BE49-F238E27FC236}">
                <a16:creationId xmlns:a16="http://schemas.microsoft.com/office/drawing/2014/main" id="{37BDB770-795C-7D7A-8FBC-91474896F64B}"/>
              </a:ext>
            </a:extLst>
          </p:cNvPr>
          <p:cNvSpPr txBox="1">
            <a:spLocks noGrp="1"/>
          </p:cNvSpPr>
          <p:nvPr>
            <p:ph type="body" idx="1"/>
          </p:nvPr>
        </p:nvSpPr>
        <p:spPr>
          <a:xfrm>
            <a:off x="4788800" y="1691464"/>
            <a:ext cx="4161236" cy="33238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dirty="0"/>
              <a:t>This is achieved by applying a cryptographic algorithm powered by a secret key known only to the communicating parties in the network security model in CNS. </a:t>
            </a:r>
          </a:p>
        </p:txBody>
      </p:sp>
      <p:pic>
        <p:nvPicPr>
          <p:cNvPr id="262" name="Google Shape;262;p44">
            <a:extLst>
              <a:ext uri="{FF2B5EF4-FFF2-40B4-BE49-F238E27FC236}">
                <a16:creationId xmlns:a16="http://schemas.microsoft.com/office/drawing/2014/main" id="{646631D1-CB78-4600-F97F-1987E211A2C7}"/>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36C58BF7-FE5E-E44D-9815-3A4CD22AD750}"/>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14F739B7-A882-18F5-AA03-0842D82C6997}"/>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C1DAD520-EA14-4176-859E-0E1FAB7E8435}"/>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7B8C1739-FCC8-597F-7894-8E54A748A17D}"/>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11F1653D-709F-DB6E-611F-0ADC48810995}"/>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C38A11CB-A6F0-2AE1-5B9E-A88935EC9382}"/>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3317852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704598" y="475488"/>
            <a:ext cx="6575965" cy="95153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sz="2800" dirty="0"/>
              <a:t>Building Blocks of a Network Security Model</a:t>
            </a:r>
          </a:p>
        </p:txBody>
      </p:sp>
      <p:sp>
        <p:nvSpPr>
          <p:cNvPr id="261" name="Google Shape;261;p44"/>
          <p:cNvSpPr txBox="1">
            <a:spLocks noGrp="1"/>
          </p:cNvSpPr>
          <p:nvPr>
            <p:ph type="body" idx="1"/>
          </p:nvPr>
        </p:nvSpPr>
        <p:spPr>
          <a:xfrm>
            <a:off x="4327303" y="1427018"/>
            <a:ext cx="4504969" cy="3555501"/>
          </a:xfrm>
          <a:prstGeom prst="rect">
            <a:avLst/>
          </a:prstGeom>
        </p:spPr>
        <p:txBody>
          <a:bodyPr spcFirstLastPara="1" wrap="square" lIns="91425" tIns="91425" rIns="91425" bIns="91425" anchor="t" anchorCtr="0">
            <a:noAutofit/>
          </a:bodyPr>
          <a:lstStyle/>
          <a:p>
            <a:pPr>
              <a:buFont typeface="+mj-lt"/>
              <a:buAutoNum type="arabicPeriod"/>
            </a:pPr>
            <a:r>
              <a:rPr lang="en-US" b="1" dirty="0"/>
              <a:t>Algorithm Design</a:t>
            </a:r>
            <a:r>
              <a:rPr lang="en-US" dirty="0"/>
              <a:t>: An encryption algorithm encodes plaintext into ciphertext and decodes cypher text back into plain text. The algorithm’s strength relies on its ability to withstand cracking attempts by adversaries.</a:t>
            </a:r>
          </a:p>
          <a:p>
            <a:pPr>
              <a:buFont typeface="+mj-lt"/>
              <a:buAutoNum type="arabicPeriod"/>
            </a:pPr>
            <a:endParaRPr lang="en-US" dirty="0"/>
          </a:p>
          <a:p>
            <a:pPr>
              <a:buFont typeface="+mj-lt"/>
              <a:buAutoNum type="arabicPeriod"/>
            </a:pPr>
            <a:r>
              <a:rPr lang="en-US" b="1" dirty="0"/>
              <a:t>Secret Information Generation</a:t>
            </a:r>
            <a:r>
              <a:rPr lang="en-US" dirty="0"/>
              <a:t>: Creation of cryptographic keys to protect data.</a:t>
            </a:r>
          </a:p>
          <a:p>
            <a:pPr>
              <a:buFont typeface="+mj-lt"/>
              <a:buAutoNum type="arabicPeriod"/>
            </a:pPr>
            <a:endParaRPr lang="en-US" dirty="0"/>
          </a:p>
          <a:p>
            <a:pPr>
              <a:buFont typeface="+mj-lt"/>
              <a:buAutoNum type="arabicPeriod"/>
            </a:pPr>
            <a:r>
              <a:rPr lang="en-US" b="1" dirty="0"/>
              <a:t>Key Distribution Methods</a:t>
            </a:r>
            <a:r>
              <a:rPr lang="en-US" dirty="0"/>
              <a:t>: A trusted third party facilitates the secret key exchange in the network security model in CNS.</a:t>
            </a:r>
          </a:p>
          <a:p>
            <a:pPr>
              <a:buFont typeface="+mj-lt"/>
              <a:buAutoNum type="arabicPeriod"/>
            </a:pPr>
            <a:endParaRPr lang="en-US" dirty="0"/>
          </a:p>
          <a:p>
            <a:pPr>
              <a:buFont typeface="+mj-lt"/>
              <a:buAutoNum type="arabicPeriod"/>
            </a:pPr>
            <a:r>
              <a:rPr lang="en-US" b="1" dirty="0"/>
              <a:t>Protocols</a:t>
            </a:r>
            <a:r>
              <a:rPr lang="en-US" dirty="0"/>
              <a:t>: Establish communication rules (e.g., TLS) to manage secure connections.</a:t>
            </a:r>
          </a:p>
          <a:p>
            <a:pPr>
              <a:buFont typeface="+mj-lt"/>
              <a:buAutoNum type="arabicPeriod"/>
            </a:pPr>
            <a:endParaRPr lang="en-US" dirty="0"/>
          </a:p>
        </p:txBody>
      </p:sp>
      <p:pic>
        <p:nvPicPr>
          <p:cNvPr id="262" name="Google Shape;262;p44"/>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470651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Purpose statement</a:t>
            </a:r>
            <a:endParaRPr dirty="0"/>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E24BD7AC-B590-363D-18B3-1DA8E96C02C5}"/>
              </a:ext>
            </a:extLst>
          </p:cNvPr>
          <p:cNvPicPr>
            <a:picLocks noChangeAspect="1"/>
          </p:cNvPicPr>
          <p:nvPr/>
        </p:nvPicPr>
        <p:blipFill>
          <a:blip r:embed="rId3"/>
          <a:stretch>
            <a:fillRect/>
          </a:stretch>
        </p:blipFill>
        <p:spPr>
          <a:xfrm>
            <a:off x="254735" y="0"/>
            <a:ext cx="8634530" cy="5143500"/>
          </a:xfrm>
          <a:prstGeom prst="rect">
            <a:avLst/>
          </a:prstGeom>
        </p:spPr>
      </p:pic>
    </p:spTree>
    <p:extLst>
      <p:ext uri="{BB962C8B-B14F-4D97-AF65-F5344CB8AC3E}">
        <p14:creationId xmlns:p14="http://schemas.microsoft.com/office/powerpoint/2010/main" val="22979293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DF4842F2-4A54-F969-D465-205F5E4B10D8}"/>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C0FC5F60-BF01-17ED-B081-BF112D71179D}"/>
              </a:ext>
            </a:extLst>
          </p:cNvPr>
          <p:cNvSpPr txBox="1">
            <a:spLocks noGrp="1"/>
          </p:cNvSpPr>
          <p:nvPr>
            <p:ph type="title"/>
          </p:nvPr>
        </p:nvSpPr>
        <p:spPr>
          <a:xfrm>
            <a:off x="704598" y="475488"/>
            <a:ext cx="657596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Network Security Model</a:t>
            </a:r>
            <a:endParaRPr dirty="0"/>
          </a:p>
        </p:txBody>
      </p:sp>
      <p:pic>
        <p:nvPicPr>
          <p:cNvPr id="262" name="Google Shape;262;p44">
            <a:extLst>
              <a:ext uri="{FF2B5EF4-FFF2-40B4-BE49-F238E27FC236}">
                <a16:creationId xmlns:a16="http://schemas.microsoft.com/office/drawing/2014/main" id="{7D74F81D-A190-D1F0-9CE5-12CE4ABC5DBF}"/>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7D6471F6-9CE6-B0F4-5998-9D2789B3E21B}"/>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A8941B2A-F486-E2C3-5B24-FAD1550775A4}"/>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60ED4552-B722-E65F-9401-3FCCD8E7E811}"/>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534F3C37-BF8C-0376-787C-5FC9B535AA66}"/>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860E35CA-75D1-5821-8611-9D173421D2FD}"/>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FEAFC00B-B2F8-0FC2-9A5E-E4FF2BB411D4}"/>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pic>
        <p:nvPicPr>
          <p:cNvPr id="3" name="Picture 2">
            <a:extLst>
              <a:ext uri="{FF2B5EF4-FFF2-40B4-BE49-F238E27FC236}">
                <a16:creationId xmlns:a16="http://schemas.microsoft.com/office/drawing/2014/main" id="{50548DE9-A2FA-49EC-1F68-48826B048C89}"/>
              </a:ext>
            </a:extLst>
          </p:cNvPr>
          <p:cNvPicPr>
            <a:picLocks noChangeAspect="1"/>
          </p:cNvPicPr>
          <p:nvPr/>
        </p:nvPicPr>
        <p:blipFill>
          <a:blip r:embed="rId10"/>
          <a:stretch>
            <a:fillRect/>
          </a:stretch>
        </p:blipFill>
        <p:spPr>
          <a:xfrm>
            <a:off x="224413" y="144569"/>
            <a:ext cx="8695173" cy="4854361"/>
          </a:xfrm>
          <a:prstGeom prst="rect">
            <a:avLst/>
          </a:prstGeom>
        </p:spPr>
      </p:pic>
    </p:spTree>
    <p:extLst>
      <p:ext uri="{BB962C8B-B14F-4D97-AF65-F5344CB8AC3E}">
        <p14:creationId xmlns:p14="http://schemas.microsoft.com/office/powerpoint/2010/main" val="10931228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What is Cryptography</a:t>
            </a:r>
            <a:endParaRPr dirty="0"/>
          </a:p>
        </p:txBody>
      </p:sp>
      <p:sp>
        <p:nvSpPr>
          <p:cNvPr id="261" name="Google Shape;261;p44"/>
          <p:cNvSpPr txBox="1">
            <a:spLocks noGrp="1"/>
          </p:cNvSpPr>
          <p:nvPr>
            <p:ph type="body" idx="1"/>
          </p:nvPr>
        </p:nvSpPr>
        <p:spPr>
          <a:xfrm>
            <a:off x="4788800" y="1691465"/>
            <a:ext cx="3499200" cy="3136886"/>
          </a:xfrm>
          <a:prstGeom prst="rect">
            <a:avLst/>
          </a:prstGeom>
        </p:spPr>
        <p:txBody>
          <a:bodyPr spcFirstLastPara="1" wrap="square" lIns="91425" tIns="91425" rIns="91425" bIns="91425" anchor="t" anchorCtr="0">
            <a:noAutofit/>
          </a:bodyPr>
          <a:lstStyle/>
          <a:p>
            <a:pPr marL="177800" indent="0">
              <a:buNone/>
            </a:pPr>
            <a:r>
              <a:rPr lang="en-US" dirty="0"/>
              <a:t>Cryptography is the process of hiding or coding information so that only the person a message was intended for can read it. </a:t>
            </a:r>
          </a:p>
          <a:p>
            <a:pPr marL="177800" indent="0">
              <a:buNone/>
            </a:pPr>
            <a:endParaRPr lang="en-US" dirty="0"/>
          </a:p>
          <a:p>
            <a:pPr marL="177800" indent="0">
              <a:buNone/>
            </a:pPr>
            <a:r>
              <a:rPr lang="en-US" dirty="0"/>
              <a:t>Cryptography mainly uses mathematical principles and a series of formulas and algorithms to encrypt messages so that decrypting these messages becomes impossible</a:t>
            </a:r>
          </a:p>
        </p:txBody>
      </p:sp>
      <p:pic>
        <p:nvPicPr>
          <p:cNvPr id="262" name="Google Shape;262;p44"/>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187994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3B7FC5D9-9517-ACFA-4983-49A22F7C8140}"/>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E52EE3E5-BE7D-AC30-E671-0AEE367F01D0}"/>
              </a:ext>
            </a:extLst>
          </p:cNvPr>
          <p:cNvSpPr txBox="1">
            <a:spLocks noGrp="1"/>
          </p:cNvSpPr>
          <p:nvPr>
            <p:ph type="title"/>
          </p:nvPr>
        </p:nvSpPr>
        <p:spPr>
          <a:xfrm>
            <a:off x="704599" y="475488"/>
            <a:ext cx="6271165" cy="530400"/>
          </a:xfrm>
          <a:prstGeom prst="rect">
            <a:avLst/>
          </a:prstGeom>
        </p:spPr>
        <p:txBody>
          <a:bodyPr spcFirstLastPara="1" wrap="square" lIns="91425" tIns="0" rIns="91425" bIns="91425" anchor="t" anchorCtr="0">
            <a:noAutofit/>
          </a:bodyPr>
          <a:lstStyle/>
          <a:p>
            <a:r>
              <a:rPr lang="en-US" dirty="0"/>
              <a:t>Workflow of Cryptography</a:t>
            </a:r>
          </a:p>
        </p:txBody>
      </p:sp>
      <p:pic>
        <p:nvPicPr>
          <p:cNvPr id="262" name="Google Shape;262;p44">
            <a:extLst>
              <a:ext uri="{FF2B5EF4-FFF2-40B4-BE49-F238E27FC236}">
                <a16:creationId xmlns:a16="http://schemas.microsoft.com/office/drawing/2014/main" id="{49C136CA-1C6B-C7B5-7CE2-BF1FD42AA648}"/>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E7F60309-610B-7B01-B5C6-2CB176CD693B}"/>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72A9DCBC-B557-781A-D1DF-6D9152E24019}"/>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F9038EAE-F0B5-7A1F-FEF2-45939A866162}"/>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532B9CC1-3111-0271-4984-6DAD455417C1}"/>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76D91F3D-1790-EBCE-C15E-99E2BEE61F66}"/>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22EF94B5-6667-9E1A-7089-52E5E2F49765}"/>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pic>
        <p:nvPicPr>
          <p:cNvPr id="5" name="Picture 4">
            <a:extLst>
              <a:ext uri="{FF2B5EF4-FFF2-40B4-BE49-F238E27FC236}">
                <a16:creationId xmlns:a16="http://schemas.microsoft.com/office/drawing/2014/main" id="{5AAA2A11-F615-864C-8718-A7EC5834F814}"/>
              </a:ext>
            </a:extLst>
          </p:cNvPr>
          <p:cNvPicPr>
            <a:picLocks noChangeAspect="1"/>
          </p:cNvPicPr>
          <p:nvPr/>
        </p:nvPicPr>
        <p:blipFill>
          <a:blip r:embed="rId10"/>
          <a:stretch>
            <a:fillRect/>
          </a:stretch>
        </p:blipFill>
        <p:spPr>
          <a:xfrm>
            <a:off x="182499" y="1231094"/>
            <a:ext cx="8779001" cy="3436918"/>
          </a:xfrm>
          <a:prstGeom prst="rect">
            <a:avLst/>
          </a:prstGeom>
        </p:spPr>
      </p:pic>
    </p:spTree>
    <p:extLst>
      <p:ext uri="{BB962C8B-B14F-4D97-AF65-F5344CB8AC3E}">
        <p14:creationId xmlns:p14="http://schemas.microsoft.com/office/powerpoint/2010/main" val="28943156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A26C2F96-B23C-5360-0824-73CCDF6341BE}"/>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1CB4C9CF-684A-7599-4C01-B7DC83C2D2FF}"/>
              </a:ext>
            </a:extLst>
          </p:cNvPr>
          <p:cNvSpPr txBox="1">
            <a:spLocks noGrp="1"/>
          </p:cNvSpPr>
          <p:nvPr>
            <p:ph type="title"/>
          </p:nvPr>
        </p:nvSpPr>
        <p:spPr>
          <a:xfrm>
            <a:off x="704599" y="475488"/>
            <a:ext cx="6271165" cy="530400"/>
          </a:xfrm>
          <a:prstGeom prst="rect">
            <a:avLst/>
          </a:prstGeom>
        </p:spPr>
        <p:txBody>
          <a:bodyPr spcFirstLastPara="1" wrap="square" lIns="91425" tIns="0" rIns="91425" bIns="91425" anchor="t" anchorCtr="0">
            <a:noAutofit/>
          </a:bodyPr>
          <a:lstStyle/>
          <a:p>
            <a:r>
              <a:rPr lang="en-US" dirty="0"/>
              <a:t>Importance of Cryptography</a:t>
            </a:r>
          </a:p>
        </p:txBody>
      </p:sp>
      <p:sp>
        <p:nvSpPr>
          <p:cNvPr id="261" name="Google Shape;261;p44">
            <a:extLst>
              <a:ext uri="{FF2B5EF4-FFF2-40B4-BE49-F238E27FC236}">
                <a16:creationId xmlns:a16="http://schemas.microsoft.com/office/drawing/2014/main" id="{3D21D9D9-DC4C-1F33-0E10-1C05F308290A}"/>
              </a:ext>
            </a:extLst>
          </p:cNvPr>
          <p:cNvSpPr txBox="1">
            <a:spLocks noGrp="1"/>
          </p:cNvSpPr>
          <p:nvPr>
            <p:ph type="body" idx="1"/>
          </p:nvPr>
        </p:nvSpPr>
        <p:spPr>
          <a:xfrm>
            <a:off x="4768017" y="1471125"/>
            <a:ext cx="3856437" cy="3433383"/>
          </a:xfrm>
          <a:prstGeom prst="rect">
            <a:avLst/>
          </a:prstGeom>
        </p:spPr>
        <p:txBody>
          <a:bodyPr spcFirstLastPara="1" wrap="square" lIns="91425" tIns="91425" rIns="91425" bIns="91425" anchor="t" anchorCtr="0">
            <a:noAutofit/>
          </a:bodyPr>
          <a:lstStyle/>
          <a:p>
            <a:pPr>
              <a:buFont typeface="+mj-lt"/>
              <a:buAutoNum type="arabicPeriod"/>
            </a:pPr>
            <a:r>
              <a:rPr lang="en-US" dirty="0"/>
              <a:t>Strong network security models extensively use cryptography and data encryption techniques to safeguard confidential data against cyber attacks.</a:t>
            </a:r>
          </a:p>
          <a:p>
            <a:pPr>
              <a:buFont typeface="+mj-lt"/>
              <a:buAutoNum type="arabicPeriod"/>
            </a:pPr>
            <a:endParaRPr lang="en-US" dirty="0"/>
          </a:p>
          <a:p>
            <a:pPr>
              <a:buFont typeface="+mj-lt"/>
              <a:buAutoNum type="arabicPeriod"/>
            </a:pPr>
            <a:r>
              <a:rPr lang="en-US" dirty="0"/>
              <a:t>Models of network security in Cryptography can help address threats like data tampering, impersonation and forgery by leveraging cryptographic authentication mechanisms involving security certificates, keys or signatures.</a:t>
            </a:r>
          </a:p>
          <a:p>
            <a:pPr>
              <a:buFont typeface="+mj-lt"/>
              <a:buAutoNum type="arabicPeriod"/>
            </a:pPr>
            <a:endParaRPr lang="en-US" dirty="0"/>
          </a:p>
          <a:p>
            <a:pPr>
              <a:buFont typeface="+mj-lt"/>
              <a:buAutoNum type="arabicPeriod"/>
            </a:pPr>
            <a:r>
              <a:rPr lang="en-US" b="1" dirty="0"/>
              <a:t>Modern network security models adopt a </a:t>
            </a:r>
            <a:r>
              <a:rPr lang="en-US" b="1" dirty="0" err="1"/>
              <a:t>defence</a:t>
            </a:r>
            <a:r>
              <a:rPr lang="en-US" b="1" dirty="0"/>
              <a:t>-in-depth approach with multilayered controls.</a:t>
            </a:r>
            <a:endParaRPr lang="en-US" dirty="0"/>
          </a:p>
        </p:txBody>
      </p:sp>
      <p:pic>
        <p:nvPicPr>
          <p:cNvPr id="262" name="Google Shape;262;p44">
            <a:extLst>
              <a:ext uri="{FF2B5EF4-FFF2-40B4-BE49-F238E27FC236}">
                <a16:creationId xmlns:a16="http://schemas.microsoft.com/office/drawing/2014/main" id="{59201BE9-83E1-CF50-0DE4-ED2184429689}"/>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3EA819C4-D3D4-998F-EDE7-FF30774A84DA}"/>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3F75D440-9E8C-52FD-167D-9BB84241A033}"/>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F670F045-4D33-7642-312F-998C59DD8B75}"/>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D5AA5D32-AE69-7585-3CDE-D512D1441130}"/>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3BD81E25-9423-F5AE-88C8-75E161455D30}"/>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CED8E4CA-1254-953F-B037-330A4A69B194}"/>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40075499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CD8348CD-E235-E644-B3ED-68B716375591}"/>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BA73A577-8280-DDC7-91A4-92C843391DF5}"/>
              </a:ext>
            </a:extLst>
          </p:cNvPr>
          <p:cNvSpPr txBox="1">
            <a:spLocks noGrp="1"/>
          </p:cNvSpPr>
          <p:nvPr>
            <p:ph type="title"/>
          </p:nvPr>
        </p:nvSpPr>
        <p:spPr>
          <a:xfrm>
            <a:off x="704599" y="475488"/>
            <a:ext cx="6271165" cy="530400"/>
          </a:xfrm>
          <a:prstGeom prst="rect">
            <a:avLst/>
          </a:prstGeom>
        </p:spPr>
        <p:txBody>
          <a:bodyPr spcFirstLastPara="1" wrap="square" lIns="91425" tIns="0" rIns="91425" bIns="91425" anchor="t" anchorCtr="0">
            <a:noAutofit/>
          </a:bodyPr>
          <a:lstStyle/>
          <a:p>
            <a:r>
              <a:rPr lang="en-US" dirty="0"/>
              <a:t>Terminology in Cryptography</a:t>
            </a:r>
          </a:p>
        </p:txBody>
      </p:sp>
      <p:sp>
        <p:nvSpPr>
          <p:cNvPr id="261" name="Google Shape;261;p44">
            <a:extLst>
              <a:ext uri="{FF2B5EF4-FFF2-40B4-BE49-F238E27FC236}">
                <a16:creationId xmlns:a16="http://schemas.microsoft.com/office/drawing/2014/main" id="{A4DA2CE1-3F9E-630E-2BD5-E61D06590386}"/>
              </a:ext>
            </a:extLst>
          </p:cNvPr>
          <p:cNvSpPr txBox="1">
            <a:spLocks noGrp="1"/>
          </p:cNvSpPr>
          <p:nvPr>
            <p:ph type="body" idx="1"/>
          </p:nvPr>
        </p:nvSpPr>
        <p:spPr>
          <a:xfrm>
            <a:off x="4768017" y="1471125"/>
            <a:ext cx="3856437" cy="3433383"/>
          </a:xfrm>
          <a:prstGeom prst="rect">
            <a:avLst/>
          </a:prstGeom>
        </p:spPr>
        <p:txBody>
          <a:bodyPr spcFirstLastPara="1" wrap="square" lIns="91425" tIns="91425" rIns="91425" bIns="91425" anchor="t" anchorCtr="0">
            <a:noAutofit/>
          </a:bodyPr>
          <a:lstStyle/>
          <a:p>
            <a:pPr>
              <a:buFont typeface="+mj-lt"/>
              <a:buAutoNum type="arabicPeriod"/>
            </a:pPr>
            <a:r>
              <a:rPr lang="en-US" dirty="0"/>
              <a:t>Plain Text: A readable text which can be understood by all users. The plain text is the message which undergoes cryptography.</a:t>
            </a:r>
          </a:p>
          <a:p>
            <a:pPr>
              <a:buFont typeface="+mj-lt"/>
              <a:buAutoNum type="arabicPeriod"/>
            </a:pPr>
            <a:endParaRPr lang="en-US" dirty="0"/>
          </a:p>
          <a:p>
            <a:pPr>
              <a:buFont typeface="+mj-lt"/>
              <a:buAutoNum type="arabicPeriod"/>
            </a:pPr>
            <a:r>
              <a:rPr lang="en-US" dirty="0"/>
              <a:t>Cipher Text: The message obtained after applying cryptography on plain text.</a:t>
            </a:r>
          </a:p>
          <a:p>
            <a:pPr>
              <a:buFont typeface="+mj-lt"/>
              <a:buAutoNum type="arabicPeriod"/>
            </a:pPr>
            <a:endParaRPr lang="en-US" dirty="0"/>
          </a:p>
          <a:p>
            <a:pPr>
              <a:buFont typeface="+mj-lt"/>
              <a:buAutoNum type="arabicPeriod"/>
            </a:pPr>
            <a:r>
              <a:rPr lang="en-US" dirty="0"/>
              <a:t>Encryption: The process of converting plain text to cypher text. It is also called encoding.</a:t>
            </a:r>
          </a:p>
          <a:p>
            <a:pPr>
              <a:buFont typeface="+mj-lt"/>
              <a:buAutoNum type="arabicPeriod"/>
            </a:pPr>
            <a:endParaRPr lang="en-US" dirty="0"/>
          </a:p>
          <a:p>
            <a:pPr>
              <a:buFont typeface="+mj-lt"/>
              <a:buAutoNum type="arabicPeriod"/>
            </a:pPr>
            <a:r>
              <a:rPr lang="en-US" dirty="0"/>
              <a:t>Decryption: The process of converting cypher text to plain text. It is also termed decoding.</a:t>
            </a:r>
          </a:p>
        </p:txBody>
      </p:sp>
      <p:pic>
        <p:nvPicPr>
          <p:cNvPr id="262" name="Google Shape;262;p44">
            <a:extLst>
              <a:ext uri="{FF2B5EF4-FFF2-40B4-BE49-F238E27FC236}">
                <a16:creationId xmlns:a16="http://schemas.microsoft.com/office/drawing/2014/main" id="{7A084E42-6122-DF27-F625-DB804594F568}"/>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B44E40FD-1914-6768-2077-F83EF24EAEE0}"/>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700A6947-34AC-D439-62CB-0F9B7F824261}"/>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29308EF6-C87E-F755-D0CA-39493DFE90DC}"/>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B9B71014-6959-34E8-4719-57ECE72AD917}"/>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6CFE186F-E477-107F-33EC-BDFDC07E2F95}"/>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6A53C07C-199D-5321-A2CF-CE582F3D40F7}"/>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19075985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704599" y="475488"/>
            <a:ext cx="6271165" cy="530400"/>
          </a:xfrm>
          <a:prstGeom prst="rect">
            <a:avLst/>
          </a:prstGeom>
        </p:spPr>
        <p:txBody>
          <a:bodyPr spcFirstLastPara="1" wrap="square" lIns="91425" tIns="0" rIns="91425" bIns="91425" anchor="t" anchorCtr="0">
            <a:noAutofit/>
          </a:bodyPr>
          <a:lstStyle/>
          <a:p>
            <a:r>
              <a:rPr lang="en-US" dirty="0"/>
              <a:t>Types of Cryptography</a:t>
            </a:r>
          </a:p>
        </p:txBody>
      </p:sp>
      <p:sp>
        <p:nvSpPr>
          <p:cNvPr id="261" name="Google Shape;261;p44"/>
          <p:cNvSpPr txBox="1">
            <a:spLocks noGrp="1"/>
          </p:cNvSpPr>
          <p:nvPr>
            <p:ph type="body" idx="1"/>
          </p:nvPr>
        </p:nvSpPr>
        <p:spPr>
          <a:xfrm>
            <a:off x="4768017" y="1471125"/>
            <a:ext cx="3856437" cy="3433383"/>
          </a:xfrm>
          <a:prstGeom prst="rect">
            <a:avLst/>
          </a:prstGeom>
        </p:spPr>
        <p:txBody>
          <a:bodyPr spcFirstLastPara="1" wrap="square" lIns="91425" tIns="91425" rIns="91425" bIns="91425" anchor="t" anchorCtr="0">
            <a:noAutofit/>
          </a:bodyPr>
          <a:lstStyle/>
          <a:p>
            <a:pPr>
              <a:buFont typeface="+mj-lt"/>
              <a:buAutoNum type="arabicPeriod"/>
            </a:pPr>
            <a:r>
              <a:rPr lang="en-US" b="1" dirty="0">
                <a:latin typeface="Crimson Text"/>
              </a:rPr>
              <a:t>Symmetric key cryptography</a:t>
            </a:r>
            <a:r>
              <a:rPr lang="en-US" b="0" i="0" u="none" strike="noStrike" dirty="0">
                <a:effectLst/>
                <a:latin typeface="Crimson Text"/>
              </a:rPr>
              <a:t>: It mainly involves using a single key, called a secret key, used for encrypting and decrypting the data. </a:t>
            </a:r>
          </a:p>
          <a:p>
            <a:pPr>
              <a:buFont typeface="+mj-lt"/>
              <a:buAutoNum type="arabicPeriod"/>
            </a:pPr>
            <a:endParaRPr lang="en-US" dirty="0"/>
          </a:p>
          <a:p>
            <a:pPr>
              <a:buFont typeface="+mj-lt"/>
              <a:buAutoNum type="arabicPeriod"/>
            </a:pPr>
            <a:r>
              <a:rPr lang="en-US" b="1" dirty="0"/>
              <a:t>Asymmetric key </a:t>
            </a:r>
            <a:r>
              <a:rPr lang="en-US" b="1" dirty="0">
                <a:latin typeface="Crimson Text"/>
              </a:rPr>
              <a:t>cryptography </a:t>
            </a:r>
            <a:r>
              <a:rPr lang="en-US" dirty="0"/>
              <a:t>: It involves using two different keys for encrypting and decrypting the data.</a:t>
            </a:r>
          </a:p>
          <a:p>
            <a:pPr marL="177800" indent="0">
              <a:buNone/>
            </a:pPr>
            <a:endParaRPr lang="en-US" dirty="0"/>
          </a:p>
        </p:txBody>
      </p:sp>
      <p:pic>
        <p:nvPicPr>
          <p:cNvPr id="262" name="Google Shape;262;p44"/>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14454867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9AD79EEB-C4D1-97D6-43A1-2C7FFD09A074}"/>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CAE276B6-5828-1F4F-D38F-77FA145EA28D}"/>
              </a:ext>
            </a:extLst>
          </p:cNvPr>
          <p:cNvSpPr txBox="1">
            <a:spLocks noGrp="1"/>
          </p:cNvSpPr>
          <p:nvPr>
            <p:ph type="title"/>
          </p:nvPr>
        </p:nvSpPr>
        <p:spPr>
          <a:xfrm>
            <a:off x="704599" y="475488"/>
            <a:ext cx="6271165" cy="530400"/>
          </a:xfrm>
          <a:prstGeom prst="rect">
            <a:avLst/>
          </a:prstGeom>
        </p:spPr>
        <p:txBody>
          <a:bodyPr spcFirstLastPara="1" wrap="square" lIns="91425" tIns="0" rIns="91425" bIns="91425" anchor="t" anchorCtr="0">
            <a:noAutofit/>
          </a:bodyPr>
          <a:lstStyle/>
          <a:p>
            <a:r>
              <a:rPr lang="en-US" dirty="0"/>
              <a:t>Workflow of Cryptography</a:t>
            </a:r>
          </a:p>
        </p:txBody>
      </p:sp>
      <p:pic>
        <p:nvPicPr>
          <p:cNvPr id="262" name="Google Shape;262;p44">
            <a:extLst>
              <a:ext uri="{FF2B5EF4-FFF2-40B4-BE49-F238E27FC236}">
                <a16:creationId xmlns:a16="http://schemas.microsoft.com/office/drawing/2014/main" id="{96C65B62-041D-7B6F-29B2-CED2887FD401}"/>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3F5DCAEF-E593-F91E-D65C-1D484BB33B63}"/>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DF964EB1-F23C-8CD8-F393-EC5932C899DB}"/>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E9F403D5-E697-54BC-0396-E499985E83F7}"/>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1949E398-B256-1C12-4C4A-BEFEB23AC5F6}"/>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615A8942-65B3-A34D-1020-3C50793CEB7D}"/>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1C8BCE55-4599-FB82-DAAD-14260D2FA49A}"/>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pic>
        <p:nvPicPr>
          <p:cNvPr id="6" name="Picture 5">
            <a:extLst>
              <a:ext uri="{FF2B5EF4-FFF2-40B4-BE49-F238E27FC236}">
                <a16:creationId xmlns:a16="http://schemas.microsoft.com/office/drawing/2014/main" id="{AA3939A0-F088-3301-ACA5-D9F4FABA0CC4}"/>
              </a:ext>
            </a:extLst>
          </p:cNvPr>
          <p:cNvPicPr>
            <a:picLocks noChangeAspect="1"/>
          </p:cNvPicPr>
          <p:nvPr/>
        </p:nvPicPr>
        <p:blipFill>
          <a:blip r:embed="rId10"/>
          <a:stretch>
            <a:fillRect/>
          </a:stretch>
        </p:blipFill>
        <p:spPr>
          <a:xfrm>
            <a:off x="315861" y="514171"/>
            <a:ext cx="8512278" cy="4115157"/>
          </a:xfrm>
          <a:prstGeom prst="rect">
            <a:avLst/>
          </a:prstGeom>
        </p:spPr>
      </p:pic>
    </p:spTree>
    <p:extLst>
      <p:ext uri="{BB962C8B-B14F-4D97-AF65-F5344CB8AC3E}">
        <p14:creationId xmlns:p14="http://schemas.microsoft.com/office/powerpoint/2010/main" val="32148951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95">
          <a:extLst>
            <a:ext uri="{FF2B5EF4-FFF2-40B4-BE49-F238E27FC236}">
              <a16:creationId xmlns:a16="http://schemas.microsoft.com/office/drawing/2014/main" id="{D7E42533-0560-4253-BED3-6A46AD484F6B}"/>
            </a:ext>
          </a:extLst>
        </p:cNvPr>
        <p:cNvGrpSpPr/>
        <p:nvPr/>
      </p:nvGrpSpPr>
      <p:grpSpPr>
        <a:xfrm>
          <a:off x="0" y="0"/>
          <a:ext cx="0" cy="0"/>
          <a:chOff x="0" y="0"/>
          <a:chExt cx="0" cy="0"/>
        </a:xfrm>
      </p:grpSpPr>
      <p:sp>
        <p:nvSpPr>
          <p:cNvPr id="396" name="Google Shape;396;p33">
            <a:extLst>
              <a:ext uri="{FF2B5EF4-FFF2-40B4-BE49-F238E27FC236}">
                <a16:creationId xmlns:a16="http://schemas.microsoft.com/office/drawing/2014/main" id="{C57FFB24-9A5C-1104-6256-4AAF245DFFBD}"/>
              </a:ext>
            </a:extLst>
          </p:cNvPr>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a:extLst>
              <a:ext uri="{FF2B5EF4-FFF2-40B4-BE49-F238E27FC236}">
                <a16:creationId xmlns:a16="http://schemas.microsoft.com/office/drawing/2014/main" id="{02E5A6A5-C864-18C6-7080-6BD328F3BF56}"/>
              </a:ext>
            </a:extLst>
          </p:cNvPr>
          <p:cNvSpPr txBox="1">
            <a:spLocks noGrp="1"/>
          </p:cNvSpPr>
          <p:nvPr>
            <p:ph type="title"/>
          </p:nvPr>
        </p:nvSpPr>
        <p:spPr>
          <a:xfrm>
            <a:off x="4351182" y="1386412"/>
            <a:ext cx="4150483" cy="23780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Application Security and Vulnerability Testing</a:t>
            </a:r>
          </a:p>
        </p:txBody>
      </p:sp>
      <p:sp>
        <p:nvSpPr>
          <p:cNvPr id="399" name="Google Shape;399;p33">
            <a:extLst>
              <a:ext uri="{FF2B5EF4-FFF2-40B4-BE49-F238E27FC236}">
                <a16:creationId xmlns:a16="http://schemas.microsoft.com/office/drawing/2014/main" id="{6DE7346F-F374-1E2B-93DB-4D3B868BF74D}"/>
              </a:ext>
            </a:extLst>
          </p:cNvPr>
          <p:cNvSpPr txBox="1">
            <a:spLocks noGrp="1"/>
          </p:cNvSpPr>
          <p:nvPr>
            <p:ph type="title" idx="2"/>
          </p:nvPr>
        </p:nvSpPr>
        <p:spPr>
          <a:xfrm>
            <a:off x="1827333" y="1872250"/>
            <a:ext cx="2141840" cy="119607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kumimoji="0" lang="en" sz="1200" b="0" i="0" u="none" strike="noStrike" kern="0" cap="none" spc="0" normalizeH="0" baseline="0" noProof="0" dirty="0">
                <a:ln>
                  <a:noFill/>
                </a:ln>
                <a:solidFill>
                  <a:srgbClr val="FFFFFF"/>
                </a:solidFill>
                <a:effectLst/>
                <a:uLnTx/>
                <a:uFillTx/>
                <a:latin typeface="Audiowide"/>
                <a:sym typeface="Audiowide"/>
              </a:rPr>
              <a:t>week </a:t>
            </a:r>
            <a:r>
              <a:rPr lang="en" dirty="0"/>
              <a:t>09</a:t>
            </a:r>
            <a:endParaRPr dirty="0"/>
          </a:p>
        </p:txBody>
      </p:sp>
      <p:grpSp>
        <p:nvGrpSpPr>
          <p:cNvPr id="400" name="Google Shape;400;p33">
            <a:extLst>
              <a:ext uri="{FF2B5EF4-FFF2-40B4-BE49-F238E27FC236}">
                <a16:creationId xmlns:a16="http://schemas.microsoft.com/office/drawing/2014/main" id="{68A5B28F-DD5C-173E-B85B-E00B41D879A0}"/>
              </a:ext>
            </a:extLst>
          </p:cNvPr>
          <p:cNvGrpSpPr/>
          <p:nvPr/>
        </p:nvGrpSpPr>
        <p:grpSpPr>
          <a:xfrm rot="10800000">
            <a:off x="8057882" y="382596"/>
            <a:ext cx="288601" cy="1096693"/>
            <a:chOff x="1006700" y="2603975"/>
            <a:chExt cx="55450" cy="210700"/>
          </a:xfrm>
        </p:grpSpPr>
        <p:sp>
          <p:nvSpPr>
            <p:cNvPr id="401" name="Google Shape;401;p33">
              <a:extLst>
                <a:ext uri="{FF2B5EF4-FFF2-40B4-BE49-F238E27FC236}">
                  <a16:creationId xmlns:a16="http://schemas.microsoft.com/office/drawing/2014/main" id="{6EE340D4-7237-9E69-4065-4EE3D1E95329}"/>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a:extLst>
                <a:ext uri="{FF2B5EF4-FFF2-40B4-BE49-F238E27FC236}">
                  <a16:creationId xmlns:a16="http://schemas.microsoft.com/office/drawing/2014/main" id="{C1B263FD-9C5D-A3EB-E62A-022C6E572634}"/>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a:extLst>
                <a:ext uri="{FF2B5EF4-FFF2-40B4-BE49-F238E27FC236}">
                  <a16:creationId xmlns:a16="http://schemas.microsoft.com/office/drawing/2014/main" id="{A7042306-33EE-96EA-16E2-A2FA2E01435D}"/>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a:extLst>
                <a:ext uri="{FF2B5EF4-FFF2-40B4-BE49-F238E27FC236}">
                  <a16:creationId xmlns:a16="http://schemas.microsoft.com/office/drawing/2014/main" id="{149F88C6-C4B4-0BC4-6183-9A3906B69B85}"/>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a:extLst>
                <a:ext uri="{FF2B5EF4-FFF2-40B4-BE49-F238E27FC236}">
                  <a16:creationId xmlns:a16="http://schemas.microsoft.com/office/drawing/2014/main" id="{47EBCA48-C4AB-0583-5BE3-36E04B516E44}"/>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a:extLst>
                <a:ext uri="{FF2B5EF4-FFF2-40B4-BE49-F238E27FC236}">
                  <a16:creationId xmlns:a16="http://schemas.microsoft.com/office/drawing/2014/main" id="{5BCFB94F-19A2-3204-8A19-1189EE90D0EE}"/>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a:extLst>
              <a:ext uri="{FF2B5EF4-FFF2-40B4-BE49-F238E27FC236}">
                <a16:creationId xmlns:a16="http://schemas.microsoft.com/office/drawing/2014/main" id="{C6AFFC86-4B8C-99BF-B974-F27EF8D80AB3}"/>
              </a:ext>
            </a:extLst>
          </p:cNvPr>
          <p:cNvGrpSpPr/>
          <p:nvPr/>
        </p:nvGrpSpPr>
        <p:grpSpPr>
          <a:xfrm>
            <a:off x="558602" y="508321"/>
            <a:ext cx="781224" cy="726909"/>
            <a:chOff x="827350" y="3629733"/>
            <a:chExt cx="1431600" cy="1332067"/>
          </a:xfrm>
        </p:grpSpPr>
        <p:sp>
          <p:nvSpPr>
            <p:cNvPr id="408" name="Google Shape;408;p33">
              <a:extLst>
                <a:ext uri="{FF2B5EF4-FFF2-40B4-BE49-F238E27FC236}">
                  <a16:creationId xmlns:a16="http://schemas.microsoft.com/office/drawing/2014/main" id="{B7F281A0-3193-913F-D162-5948A43B3F04}"/>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a:extLst>
                <a:ext uri="{FF2B5EF4-FFF2-40B4-BE49-F238E27FC236}">
                  <a16:creationId xmlns:a16="http://schemas.microsoft.com/office/drawing/2014/main" id="{8A450D82-01C9-4121-12BC-DDC54B1F0FAA}"/>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a:extLst>
                <a:ext uri="{FF2B5EF4-FFF2-40B4-BE49-F238E27FC236}">
                  <a16:creationId xmlns:a16="http://schemas.microsoft.com/office/drawing/2014/main" id="{9E61942D-7CA4-D342-80FD-00699771F48F}"/>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a:extLst>
              <a:ext uri="{FF2B5EF4-FFF2-40B4-BE49-F238E27FC236}">
                <a16:creationId xmlns:a16="http://schemas.microsoft.com/office/drawing/2014/main" id="{7EBDDA98-4765-F8B6-428E-868ED19978DC}"/>
              </a:ext>
            </a:extLst>
          </p:cNvPr>
          <p:cNvGrpSpPr/>
          <p:nvPr/>
        </p:nvGrpSpPr>
        <p:grpSpPr>
          <a:xfrm>
            <a:off x="1387564" y="321673"/>
            <a:ext cx="356325" cy="331552"/>
            <a:chOff x="827350" y="3629733"/>
            <a:chExt cx="1431600" cy="1332067"/>
          </a:xfrm>
        </p:grpSpPr>
        <p:sp>
          <p:nvSpPr>
            <p:cNvPr id="412" name="Google Shape;412;p33">
              <a:extLst>
                <a:ext uri="{FF2B5EF4-FFF2-40B4-BE49-F238E27FC236}">
                  <a16:creationId xmlns:a16="http://schemas.microsoft.com/office/drawing/2014/main" id="{E4B96F13-8AB4-E12F-E896-4C7DC070417D}"/>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a:extLst>
                <a:ext uri="{FF2B5EF4-FFF2-40B4-BE49-F238E27FC236}">
                  <a16:creationId xmlns:a16="http://schemas.microsoft.com/office/drawing/2014/main" id="{448F4ED3-1AA1-0AC6-D034-E7FD3CE3128F}"/>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a:extLst>
                <a:ext uri="{FF2B5EF4-FFF2-40B4-BE49-F238E27FC236}">
                  <a16:creationId xmlns:a16="http://schemas.microsoft.com/office/drawing/2014/main" id="{46E1DDCA-6C1E-EBF2-0180-182FB07FF99D}"/>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a:extLst>
              <a:ext uri="{FF2B5EF4-FFF2-40B4-BE49-F238E27FC236}">
                <a16:creationId xmlns:a16="http://schemas.microsoft.com/office/drawing/2014/main" id="{587DB6C0-1A86-97E0-D4D1-3918CA45B301}"/>
              </a:ext>
            </a:extLst>
          </p:cNvPr>
          <p:cNvGrpSpPr/>
          <p:nvPr/>
        </p:nvGrpSpPr>
        <p:grpSpPr>
          <a:xfrm>
            <a:off x="7535601" y="3848738"/>
            <a:ext cx="895180" cy="832942"/>
            <a:chOff x="827350" y="3629733"/>
            <a:chExt cx="1431600" cy="1332067"/>
          </a:xfrm>
        </p:grpSpPr>
        <p:sp>
          <p:nvSpPr>
            <p:cNvPr id="416" name="Google Shape;416;p33">
              <a:extLst>
                <a:ext uri="{FF2B5EF4-FFF2-40B4-BE49-F238E27FC236}">
                  <a16:creationId xmlns:a16="http://schemas.microsoft.com/office/drawing/2014/main" id="{DC9B1133-09B1-DB7D-221D-A4BC1B99EE00}"/>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a:extLst>
                <a:ext uri="{FF2B5EF4-FFF2-40B4-BE49-F238E27FC236}">
                  <a16:creationId xmlns:a16="http://schemas.microsoft.com/office/drawing/2014/main" id="{73EFAB1E-9BFA-F601-935A-1A52C191FEC3}"/>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a:extLst>
                <a:ext uri="{FF2B5EF4-FFF2-40B4-BE49-F238E27FC236}">
                  <a16:creationId xmlns:a16="http://schemas.microsoft.com/office/drawing/2014/main" id="{D3B816A7-5E79-0BB9-8D96-CD8CF07860AE}"/>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a:extLst>
              <a:ext uri="{FF2B5EF4-FFF2-40B4-BE49-F238E27FC236}">
                <a16:creationId xmlns:a16="http://schemas.microsoft.com/office/drawing/2014/main" id="{ACCBEF9E-3973-7ADD-B593-CF11628BA28D}"/>
              </a:ext>
            </a:extLst>
          </p:cNvPr>
          <p:cNvGrpSpPr/>
          <p:nvPr/>
        </p:nvGrpSpPr>
        <p:grpSpPr>
          <a:xfrm>
            <a:off x="7902683" y="2980240"/>
            <a:ext cx="598982" cy="557337"/>
            <a:chOff x="827350" y="3629733"/>
            <a:chExt cx="1431600" cy="1332067"/>
          </a:xfrm>
        </p:grpSpPr>
        <p:sp>
          <p:nvSpPr>
            <p:cNvPr id="420" name="Google Shape;420;p33">
              <a:extLst>
                <a:ext uri="{FF2B5EF4-FFF2-40B4-BE49-F238E27FC236}">
                  <a16:creationId xmlns:a16="http://schemas.microsoft.com/office/drawing/2014/main" id="{7D20BDB9-FDA7-459A-CE65-A1241DE4D765}"/>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a:extLst>
                <a:ext uri="{FF2B5EF4-FFF2-40B4-BE49-F238E27FC236}">
                  <a16:creationId xmlns:a16="http://schemas.microsoft.com/office/drawing/2014/main" id="{8C07AF79-EB03-B184-6AD4-C98E589DE0F8}"/>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a:extLst>
                <a:ext uri="{FF2B5EF4-FFF2-40B4-BE49-F238E27FC236}">
                  <a16:creationId xmlns:a16="http://schemas.microsoft.com/office/drawing/2014/main" id="{EA715006-FD50-DEB6-78E2-369DB2653E4A}"/>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a:extLst>
              <a:ext uri="{FF2B5EF4-FFF2-40B4-BE49-F238E27FC236}">
                <a16:creationId xmlns:a16="http://schemas.microsoft.com/office/drawing/2014/main" id="{41D592DE-627B-55AD-E757-013C8D6A234B}"/>
              </a:ext>
            </a:extLst>
          </p:cNvPr>
          <p:cNvGrpSpPr/>
          <p:nvPr/>
        </p:nvGrpSpPr>
        <p:grpSpPr>
          <a:xfrm>
            <a:off x="6634531" y="4239131"/>
            <a:ext cx="464268" cy="431989"/>
            <a:chOff x="827350" y="3629733"/>
            <a:chExt cx="1431600" cy="1332067"/>
          </a:xfrm>
        </p:grpSpPr>
        <p:sp>
          <p:nvSpPr>
            <p:cNvPr id="424" name="Google Shape;424;p33">
              <a:extLst>
                <a:ext uri="{FF2B5EF4-FFF2-40B4-BE49-F238E27FC236}">
                  <a16:creationId xmlns:a16="http://schemas.microsoft.com/office/drawing/2014/main" id="{78EDC82D-75C9-61AC-3E32-CFC0BB9D678E}"/>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a:extLst>
                <a:ext uri="{FF2B5EF4-FFF2-40B4-BE49-F238E27FC236}">
                  <a16:creationId xmlns:a16="http://schemas.microsoft.com/office/drawing/2014/main" id="{5C56DC14-D733-3F91-B8C0-73EFFEA3FD95}"/>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a:extLst>
                <a:ext uri="{FF2B5EF4-FFF2-40B4-BE49-F238E27FC236}">
                  <a16:creationId xmlns:a16="http://schemas.microsoft.com/office/drawing/2014/main" id="{A5E68C4B-0CEF-6B1C-B79E-430F8AC5EEEA}"/>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a:extLst>
              <a:ext uri="{FF2B5EF4-FFF2-40B4-BE49-F238E27FC236}">
                <a16:creationId xmlns:a16="http://schemas.microsoft.com/office/drawing/2014/main" id="{1CE980CF-13C5-0C4E-D359-CF6B4307C0DA}"/>
              </a:ext>
            </a:extLst>
          </p:cNvPr>
          <p:cNvGrpSpPr/>
          <p:nvPr/>
        </p:nvGrpSpPr>
        <p:grpSpPr>
          <a:xfrm rot="5400000">
            <a:off x="962657" y="3906771"/>
            <a:ext cx="288601" cy="1096693"/>
            <a:chOff x="1006700" y="2603975"/>
            <a:chExt cx="55450" cy="210700"/>
          </a:xfrm>
        </p:grpSpPr>
        <p:sp>
          <p:nvSpPr>
            <p:cNvPr id="428" name="Google Shape;428;p33">
              <a:extLst>
                <a:ext uri="{FF2B5EF4-FFF2-40B4-BE49-F238E27FC236}">
                  <a16:creationId xmlns:a16="http://schemas.microsoft.com/office/drawing/2014/main" id="{B25B6A98-B31A-E031-9D4F-3DD2FA181D85}"/>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a:extLst>
                <a:ext uri="{FF2B5EF4-FFF2-40B4-BE49-F238E27FC236}">
                  <a16:creationId xmlns:a16="http://schemas.microsoft.com/office/drawing/2014/main" id="{ACD4EE23-6CCE-A6E5-6A6E-4F1435C700B0}"/>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a:extLst>
                <a:ext uri="{FF2B5EF4-FFF2-40B4-BE49-F238E27FC236}">
                  <a16:creationId xmlns:a16="http://schemas.microsoft.com/office/drawing/2014/main" id="{B23AE1A0-F423-CD8C-6185-85EBB3F60091}"/>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a:extLst>
                <a:ext uri="{FF2B5EF4-FFF2-40B4-BE49-F238E27FC236}">
                  <a16:creationId xmlns:a16="http://schemas.microsoft.com/office/drawing/2014/main" id="{1785E92B-B196-404D-B6A2-F367BEDAA9CE}"/>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a:extLst>
                <a:ext uri="{FF2B5EF4-FFF2-40B4-BE49-F238E27FC236}">
                  <a16:creationId xmlns:a16="http://schemas.microsoft.com/office/drawing/2014/main" id="{3767AB62-596A-278C-5D3F-3F03FFDA73F7}"/>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a:extLst>
                <a:ext uri="{FF2B5EF4-FFF2-40B4-BE49-F238E27FC236}">
                  <a16:creationId xmlns:a16="http://schemas.microsoft.com/office/drawing/2014/main" id="{7CC18426-249D-5F94-4C58-3484623037BC}"/>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815649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4077184B-D094-CC94-2D97-73D77AA748B7}"/>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5B8EAA28-B8E0-86E3-14F1-D901D704129E}"/>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How do applications work?</a:t>
            </a:r>
            <a:endParaRPr dirty="0"/>
          </a:p>
        </p:txBody>
      </p:sp>
      <p:sp>
        <p:nvSpPr>
          <p:cNvPr id="261" name="Google Shape;261;p44">
            <a:extLst>
              <a:ext uri="{FF2B5EF4-FFF2-40B4-BE49-F238E27FC236}">
                <a16:creationId xmlns:a16="http://schemas.microsoft.com/office/drawing/2014/main" id="{E0EB9B92-EC39-C19C-A9B9-242EC91EA0A6}"/>
              </a:ext>
            </a:extLst>
          </p:cNvPr>
          <p:cNvSpPr txBox="1">
            <a:spLocks noGrp="1"/>
          </p:cNvSpPr>
          <p:nvPr>
            <p:ph type="body" idx="1"/>
          </p:nvPr>
        </p:nvSpPr>
        <p:spPr>
          <a:xfrm>
            <a:off x="5343360" y="1717020"/>
            <a:ext cx="3499200" cy="27281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dirty="0"/>
              <a:t>Applications are collections of code that allow users to perform specific tasks, interact with data, and connect with other systems.</a:t>
            </a:r>
          </a:p>
        </p:txBody>
      </p:sp>
      <p:pic>
        <p:nvPicPr>
          <p:cNvPr id="262" name="Google Shape;262;p44">
            <a:extLst>
              <a:ext uri="{FF2B5EF4-FFF2-40B4-BE49-F238E27FC236}">
                <a16:creationId xmlns:a16="http://schemas.microsoft.com/office/drawing/2014/main" id="{1AC75A68-5A84-B12D-788C-E2B0DB1BDA3E}"/>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A073A009-75DA-91A2-A96F-539580D85708}"/>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8570018D-0C44-BC13-7361-9D9F1D7ABC2B}"/>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0ED34F93-1F16-6021-DCA5-5FA8265C7215}"/>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DA904D9D-733D-8A8B-F7BE-CC9C37BDFE0C}"/>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390F4D77-DA54-190D-FDB4-EF11DBE6AF83}"/>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79CAC105-B56A-43D0-DCCD-20F0D68B8726}"/>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pic>
        <p:nvPicPr>
          <p:cNvPr id="3" name="Picture 2">
            <a:extLst>
              <a:ext uri="{FF2B5EF4-FFF2-40B4-BE49-F238E27FC236}">
                <a16:creationId xmlns:a16="http://schemas.microsoft.com/office/drawing/2014/main" id="{F858BA46-FB88-6D3A-A007-6E027C744F41}"/>
              </a:ext>
            </a:extLst>
          </p:cNvPr>
          <p:cNvPicPr>
            <a:picLocks noChangeAspect="1"/>
          </p:cNvPicPr>
          <p:nvPr/>
        </p:nvPicPr>
        <p:blipFill>
          <a:blip r:embed="rId10"/>
          <a:stretch>
            <a:fillRect/>
          </a:stretch>
        </p:blipFill>
        <p:spPr>
          <a:xfrm>
            <a:off x="127240" y="1835110"/>
            <a:ext cx="5121084" cy="2491956"/>
          </a:xfrm>
          <a:prstGeom prst="rect">
            <a:avLst/>
          </a:prstGeom>
        </p:spPr>
      </p:pic>
    </p:spTree>
    <p:extLst>
      <p:ext uri="{BB962C8B-B14F-4D97-AF65-F5344CB8AC3E}">
        <p14:creationId xmlns:p14="http://schemas.microsoft.com/office/powerpoint/2010/main" val="21524177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19E03FED-48C7-3FB2-F2A8-61A8E9A1DA65}"/>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14FB87F8-2525-81D2-148D-B856018DB820}"/>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b="1" dirty="0"/>
              <a:t>Components</a:t>
            </a:r>
            <a:endParaRPr dirty="0"/>
          </a:p>
        </p:txBody>
      </p:sp>
      <p:sp>
        <p:nvSpPr>
          <p:cNvPr id="261" name="Google Shape;261;p44">
            <a:extLst>
              <a:ext uri="{FF2B5EF4-FFF2-40B4-BE49-F238E27FC236}">
                <a16:creationId xmlns:a16="http://schemas.microsoft.com/office/drawing/2014/main" id="{DE59B17F-93C5-3F1C-120A-100A3F22B873}"/>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b="1" dirty="0"/>
              <a:t>Frontend</a:t>
            </a:r>
            <a:r>
              <a:rPr lang="en-US" dirty="0"/>
              <a:t> (Client-side): The interface users interact with.</a:t>
            </a:r>
          </a:p>
          <a:p>
            <a:pPr>
              <a:buFont typeface="Arial" panose="020B0604020202020204" pitchFamily="34" charset="0"/>
              <a:buChar char="•"/>
            </a:pPr>
            <a:endParaRPr lang="en-US" dirty="0"/>
          </a:p>
          <a:p>
            <a:pPr>
              <a:buFont typeface="Arial" panose="020B0604020202020204" pitchFamily="34" charset="0"/>
              <a:buChar char="•"/>
            </a:pPr>
            <a:r>
              <a:rPr lang="en-US" b="1" dirty="0"/>
              <a:t>Backend</a:t>
            </a:r>
            <a:r>
              <a:rPr lang="en-US" dirty="0"/>
              <a:t> (Server-side): Processes requests, manages data, and communicates with databases.</a:t>
            </a:r>
          </a:p>
          <a:p>
            <a:pPr>
              <a:buFont typeface="Arial" panose="020B0604020202020204" pitchFamily="34" charset="0"/>
              <a:buChar char="•"/>
            </a:pPr>
            <a:endParaRPr lang="en-US" dirty="0"/>
          </a:p>
          <a:p>
            <a:pPr>
              <a:buFont typeface="Arial" panose="020B0604020202020204" pitchFamily="34" charset="0"/>
              <a:buChar char="•"/>
            </a:pPr>
            <a:r>
              <a:rPr lang="en-US" b="1" dirty="0"/>
              <a:t>Database</a:t>
            </a:r>
            <a:r>
              <a:rPr lang="en-US" dirty="0"/>
              <a:t>: Stores and manages application data.</a:t>
            </a:r>
          </a:p>
        </p:txBody>
      </p:sp>
      <p:pic>
        <p:nvPicPr>
          <p:cNvPr id="262" name="Google Shape;262;p44">
            <a:extLst>
              <a:ext uri="{FF2B5EF4-FFF2-40B4-BE49-F238E27FC236}">
                <a16:creationId xmlns:a16="http://schemas.microsoft.com/office/drawing/2014/main" id="{63E8F26D-2E1B-8BAA-3B40-2B6DEFDA0491}"/>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9BAFB7D3-081D-6224-E5B5-7092B04DCDA5}"/>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AD60068D-F3C4-8C14-55DD-6744DF2D8299}"/>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1741222E-D46D-E223-97AF-3AE63E0CD9AC}"/>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F5A91EF7-D6A4-9560-404A-524DC0DDBC95}"/>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BA0F324B-1B6F-BA94-83CF-5026623C4E37}"/>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6D3FEEB0-62AC-15DF-077E-92EF3E34A995}"/>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196511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Purpose statement</a:t>
            </a:r>
            <a:endParaRPr dirty="0"/>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94BF56A-7463-C1A2-526F-FC53D5318711}"/>
              </a:ext>
            </a:extLst>
          </p:cNvPr>
          <p:cNvPicPr>
            <a:picLocks noChangeAspect="1"/>
          </p:cNvPicPr>
          <p:nvPr/>
        </p:nvPicPr>
        <p:blipFill>
          <a:blip r:embed="rId3"/>
          <a:stretch>
            <a:fillRect/>
          </a:stretch>
        </p:blipFill>
        <p:spPr>
          <a:xfrm>
            <a:off x="388257" y="399862"/>
            <a:ext cx="8367485" cy="4343776"/>
          </a:xfrm>
          <a:prstGeom prst="rect">
            <a:avLst/>
          </a:prstGeom>
        </p:spPr>
      </p:pic>
    </p:spTree>
    <p:extLst>
      <p:ext uri="{BB962C8B-B14F-4D97-AF65-F5344CB8AC3E}">
        <p14:creationId xmlns:p14="http://schemas.microsoft.com/office/powerpoint/2010/main" val="3359511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0A48A3D6-C9AC-7A24-030D-A5E2B3E1A684}"/>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D2873295-6148-28B3-D9A6-296E3F916E76}"/>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What is application security?</a:t>
            </a:r>
            <a:endParaRPr dirty="0"/>
          </a:p>
        </p:txBody>
      </p:sp>
      <p:sp>
        <p:nvSpPr>
          <p:cNvPr id="261" name="Google Shape;261;p44">
            <a:extLst>
              <a:ext uri="{FF2B5EF4-FFF2-40B4-BE49-F238E27FC236}">
                <a16:creationId xmlns:a16="http://schemas.microsoft.com/office/drawing/2014/main" id="{744046DB-6DED-4DE6-E690-87A07E7DFF47}"/>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b="0" i="0" dirty="0">
                <a:solidFill>
                  <a:srgbClr val="E8E8E8"/>
                </a:solidFill>
                <a:effectLst/>
                <a:latin typeface="Google Sans"/>
              </a:rPr>
              <a:t>Application security is </a:t>
            </a:r>
            <a:r>
              <a:rPr lang="en-US" b="0" i="0" dirty="0">
                <a:solidFill>
                  <a:srgbClr val="FFFFFF"/>
                </a:solidFill>
                <a:effectLst/>
                <a:latin typeface="Google Sans"/>
              </a:rPr>
              <a:t>the process of developing, adding, and testing security features within applications to prevent security vulnerabilities against threats such as unauthorized access and modification.</a:t>
            </a:r>
          </a:p>
          <a:p>
            <a:pPr marL="0" lvl="0" indent="0" algn="l" rtl="0">
              <a:spcBef>
                <a:spcPts val="0"/>
              </a:spcBef>
              <a:spcAft>
                <a:spcPts val="0"/>
              </a:spcAft>
              <a:buClr>
                <a:srgbClr val="273D40"/>
              </a:buClr>
              <a:buSzPts val="600"/>
              <a:buFont typeface="Arial"/>
              <a:buNone/>
            </a:pPr>
            <a:endParaRPr lang="en-US" dirty="0">
              <a:solidFill>
                <a:srgbClr val="FFFFFF"/>
              </a:solidFill>
              <a:latin typeface="Google Sans"/>
            </a:endParaRPr>
          </a:p>
          <a:p>
            <a:pPr marL="0" indent="0">
              <a:buClr>
                <a:srgbClr val="273D40"/>
              </a:buClr>
              <a:buSzPts val="600"/>
              <a:buNone/>
            </a:pPr>
            <a:r>
              <a:rPr lang="en-US" dirty="0"/>
              <a:t>Application security ensures applications resist attacks to protect sensitive data and maintain reliability.</a:t>
            </a:r>
          </a:p>
        </p:txBody>
      </p:sp>
      <p:pic>
        <p:nvPicPr>
          <p:cNvPr id="262" name="Google Shape;262;p44">
            <a:extLst>
              <a:ext uri="{FF2B5EF4-FFF2-40B4-BE49-F238E27FC236}">
                <a16:creationId xmlns:a16="http://schemas.microsoft.com/office/drawing/2014/main" id="{CFFE1E39-8B21-7DAA-FDC6-CCAB5FFFF48C}"/>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8E916759-9DE6-FD02-F86B-EB159D063609}"/>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01DEEC6E-A022-C66A-63E5-D75AA31940CA}"/>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136404E5-82D9-AE6F-9F1E-A205D4580706}"/>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9D4E15E8-45A2-18FE-CE7B-B12152CBF90A}"/>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68FF34B6-A836-780B-A1AA-205ACF4FAB27}"/>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404238AF-CF52-4B17-303D-9A22954DBC78}"/>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4836670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B4FFBAFB-2A04-7F75-4BEC-2871361209A5}"/>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59FAB08B-7753-9AAB-10E1-00BE9AB703A2}"/>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Application security features</a:t>
            </a:r>
          </a:p>
        </p:txBody>
      </p:sp>
      <p:sp>
        <p:nvSpPr>
          <p:cNvPr id="261" name="Google Shape;261;p44">
            <a:extLst>
              <a:ext uri="{FF2B5EF4-FFF2-40B4-BE49-F238E27FC236}">
                <a16:creationId xmlns:a16="http://schemas.microsoft.com/office/drawing/2014/main" id="{8AE68870-9475-3BCF-E548-76874C03875F}"/>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b="0" i="0" dirty="0">
                <a:solidFill>
                  <a:srgbClr val="E8E8E8"/>
                </a:solidFill>
                <a:effectLst/>
                <a:latin typeface="Google Sans"/>
              </a:rPr>
              <a:t>Different types of application security features include authentication, authorization, encryption, logging, and application security testing. Developers can also code applications to reduce security vulnerabilities.</a:t>
            </a:r>
            <a:endParaRPr lang="en-US" dirty="0"/>
          </a:p>
        </p:txBody>
      </p:sp>
      <p:pic>
        <p:nvPicPr>
          <p:cNvPr id="262" name="Google Shape;262;p44">
            <a:extLst>
              <a:ext uri="{FF2B5EF4-FFF2-40B4-BE49-F238E27FC236}">
                <a16:creationId xmlns:a16="http://schemas.microsoft.com/office/drawing/2014/main" id="{68289549-3952-AA97-A316-2AAD39CDDB38}"/>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E465AE68-55F9-BAD9-B951-756CCDDD13A8}"/>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A2E463FE-35FA-0D06-25AA-A0E96012C7EC}"/>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970177D6-ED4D-5CE2-5BFB-30E7982C00BB}"/>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E113DDB3-9424-E602-CCFA-2C97FF2ACECB}"/>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00F7F008-3285-255E-6613-BA4CCE20FAE0}"/>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095F4C45-4041-868A-D616-EA9D36CB0497}"/>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2581676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0780DC8B-D8C1-6134-4678-BB24EB358331}"/>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1A990F11-D630-C575-E950-10DCB5491554}"/>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Authentication</a:t>
            </a:r>
          </a:p>
        </p:txBody>
      </p:sp>
      <p:sp>
        <p:nvSpPr>
          <p:cNvPr id="261" name="Google Shape;261;p44">
            <a:extLst>
              <a:ext uri="{FF2B5EF4-FFF2-40B4-BE49-F238E27FC236}">
                <a16:creationId xmlns:a16="http://schemas.microsoft.com/office/drawing/2014/main" id="{515EF197-B00A-C0FC-656E-C701FA2DDC60}"/>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b="0" i="0" dirty="0">
                <a:solidFill>
                  <a:srgbClr val="E8E8E8"/>
                </a:solidFill>
                <a:effectLst/>
                <a:latin typeface="Google Sans"/>
              </a:rPr>
              <a:t>When software developers build procedures into an application to ensure that only authorized users gain access to it. Authentication procedures ensure that a user is who they say they are. This can be accomplished by requiring the user to provide a user name and password when logging in to an application</a:t>
            </a:r>
            <a:endParaRPr lang="en-US" dirty="0"/>
          </a:p>
        </p:txBody>
      </p:sp>
      <p:pic>
        <p:nvPicPr>
          <p:cNvPr id="262" name="Google Shape;262;p44">
            <a:extLst>
              <a:ext uri="{FF2B5EF4-FFF2-40B4-BE49-F238E27FC236}">
                <a16:creationId xmlns:a16="http://schemas.microsoft.com/office/drawing/2014/main" id="{83109398-5ADB-6546-36C5-64F56D1C3F80}"/>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9A2543BA-FBCB-2DD3-59D1-9B61313B176F}"/>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36E8AC47-6588-88A9-22D0-6556F17F4DBE}"/>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95D60129-2CEE-2840-C42F-D20D64B6DD10}"/>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AC6DAADC-2DCF-E515-9762-F22A80AA7FB8}"/>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B265C9B4-E1A3-BE77-F8B5-0272744D0560}"/>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8802BE63-8A6C-6E9C-39BE-442C669514D1}"/>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29353263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86F78E61-576A-C1CC-E3D2-9977DA93157F}"/>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FFFC526E-6CD0-1071-FB2A-A58610B863D2}"/>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Authorization</a:t>
            </a:r>
          </a:p>
        </p:txBody>
      </p:sp>
      <p:sp>
        <p:nvSpPr>
          <p:cNvPr id="261" name="Google Shape;261;p44">
            <a:extLst>
              <a:ext uri="{FF2B5EF4-FFF2-40B4-BE49-F238E27FC236}">
                <a16:creationId xmlns:a16="http://schemas.microsoft.com/office/drawing/2014/main" id="{20B734C9-6C69-D892-8CA5-CB973E8DEE26}"/>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b="0" i="0" dirty="0">
                <a:solidFill>
                  <a:srgbClr val="E8E8E8"/>
                </a:solidFill>
                <a:effectLst/>
                <a:latin typeface="Google Sans"/>
              </a:rPr>
              <a:t>After a user has been authenticated, the user may be authorized to access and use the application</a:t>
            </a:r>
            <a:endParaRPr lang="en-US" dirty="0"/>
          </a:p>
        </p:txBody>
      </p:sp>
      <p:pic>
        <p:nvPicPr>
          <p:cNvPr id="262" name="Google Shape;262;p44">
            <a:extLst>
              <a:ext uri="{FF2B5EF4-FFF2-40B4-BE49-F238E27FC236}">
                <a16:creationId xmlns:a16="http://schemas.microsoft.com/office/drawing/2014/main" id="{0CBA48CA-69F7-6386-7DEB-583E2C046D06}"/>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80E231E7-7FE7-1F58-E1A8-308F609BF72C}"/>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4DA927AD-5822-EF08-A965-41758B2F8343}"/>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55956C19-C330-E118-7F7B-B9C038D15094}"/>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F994281C-63EB-8B6D-0DCF-02A64FA81534}"/>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D0518034-4CD3-EB62-67B3-3D71D992DEEC}"/>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6602234F-04F2-305A-5859-98E714F67374}"/>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8954508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5FDB1D24-ABD4-F399-7267-A08D1605EC5F}"/>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C3E9B99F-B0A6-613A-0714-6ADA494E74BD}"/>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Encryption</a:t>
            </a:r>
          </a:p>
        </p:txBody>
      </p:sp>
      <p:sp>
        <p:nvSpPr>
          <p:cNvPr id="261" name="Google Shape;261;p44">
            <a:extLst>
              <a:ext uri="{FF2B5EF4-FFF2-40B4-BE49-F238E27FC236}">
                <a16:creationId xmlns:a16="http://schemas.microsoft.com/office/drawing/2014/main" id="{92DF5CC9-B2EF-3064-EF75-38F7A15FF8C9}"/>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b="0" i="0" dirty="0">
                <a:solidFill>
                  <a:srgbClr val="E8E8E8"/>
                </a:solidFill>
                <a:effectLst/>
                <a:latin typeface="Google Sans"/>
              </a:rPr>
              <a:t>After a user has been authenticated and is using the application, other security measures can protect sensitive data from being seen or even used by a cybercriminal.</a:t>
            </a:r>
            <a:endParaRPr lang="en-US" dirty="0"/>
          </a:p>
        </p:txBody>
      </p:sp>
      <p:pic>
        <p:nvPicPr>
          <p:cNvPr id="262" name="Google Shape;262;p44">
            <a:extLst>
              <a:ext uri="{FF2B5EF4-FFF2-40B4-BE49-F238E27FC236}">
                <a16:creationId xmlns:a16="http://schemas.microsoft.com/office/drawing/2014/main" id="{0E6200C0-D5CA-2215-E788-E3017437457D}"/>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A6646AFB-3D2A-44AB-D10B-4CFBF693EE0C}"/>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D2983E2C-163C-5DF5-1219-794DC9608470}"/>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7E181EB5-BFB9-123D-7C10-E2A7A08BBB08}"/>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8139023E-4B5A-0C80-7484-626FFF6CAD4D}"/>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C3ED5593-85FE-ABCD-8596-9A10FE37E026}"/>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C1A75DD9-A789-DDB8-4DF7-96FE7DC5454C}"/>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1324097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C9305482-E8DB-A3C4-0AA4-1D44646324E5}"/>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DF5C981E-8000-4ACE-78E3-685206BFCF97}"/>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Logging</a:t>
            </a:r>
          </a:p>
        </p:txBody>
      </p:sp>
      <p:sp>
        <p:nvSpPr>
          <p:cNvPr id="261" name="Google Shape;261;p44">
            <a:extLst>
              <a:ext uri="{FF2B5EF4-FFF2-40B4-BE49-F238E27FC236}">
                <a16:creationId xmlns:a16="http://schemas.microsoft.com/office/drawing/2014/main" id="{A5E6C7EA-4A03-E48B-1052-BE55FC98146A}"/>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b="0" i="0" dirty="0">
                <a:solidFill>
                  <a:srgbClr val="E8E8E8"/>
                </a:solidFill>
                <a:effectLst/>
                <a:latin typeface="Google Sans"/>
              </a:rPr>
              <a:t>If there is a security breach in an application, logging can help identify who got access to the data and how. Application log files provide a time-stamped record of which aspects of the application were accessed and by whom.</a:t>
            </a:r>
            <a:endParaRPr lang="en-US" dirty="0"/>
          </a:p>
        </p:txBody>
      </p:sp>
      <p:pic>
        <p:nvPicPr>
          <p:cNvPr id="262" name="Google Shape;262;p44">
            <a:extLst>
              <a:ext uri="{FF2B5EF4-FFF2-40B4-BE49-F238E27FC236}">
                <a16:creationId xmlns:a16="http://schemas.microsoft.com/office/drawing/2014/main" id="{4CDDA5CD-D337-A633-CC65-9BBE116A22CB}"/>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1ED5366A-B0E5-30E5-1363-EAD6358C986C}"/>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B7B5EA20-41C1-BA63-C08F-D64FB4D20E61}"/>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4FA831C7-C8D5-A66E-280C-E885AEC7D288}"/>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55909D49-C87E-A671-A7AE-F4A557F8A012}"/>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4D49B73D-1BD1-77C5-C79D-7B8694578E6D}"/>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DD55BFBC-FE89-62AD-CF69-C9AFFFB8038E}"/>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25440994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3EE3958C-C88A-D93C-3E0E-A9167720F71A}"/>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1015C87B-51AA-4E8D-885B-CEB6941B19C2}"/>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Application security testing</a:t>
            </a:r>
          </a:p>
        </p:txBody>
      </p:sp>
      <p:sp>
        <p:nvSpPr>
          <p:cNvPr id="261" name="Google Shape;261;p44">
            <a:extLst>
              <a:ext uri="{FF2B5EF4-FFF2-40B4-BE49-F238E27FC236}">
                <a16:creationId xmlns:a16="http://schemas.microsoft.com/office/drawing/2014/main" id="{389F1073-0952-9305-68F6-17B5EF890BBF}"/>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b="0" i="0" dirty="0">
                <a:solidFill>
                  <a:srgbClr val="E8E8E8"/>
                </a:solidFill>
                <a:effectLst/>
                <a:latin typeface="Google Sans"/>
              </a:rPr>
              <a:t>A necessary process to ensure that all of these security controls work properly</a:t>
            </a:r>
            <a:endParaRPr lang="en-US" dirty="0"/>
          </a:p>
        </p:txBody>
      </p:sp>
      <p:pic>
        <p:nvPicPr>
          <p:cNvPr id="262" name="Google Shape;262;p44">
            <a:extLst>
              <a:ext uri="{FF2B5EF4-FFF2-40B4-BE49-F238E27FC236}">
                <a16:creationId xmlns:a16="http://schemas.microsoft.com/office/drawing/2014/main" id="{B992D998-5093-624F-9867-241707082066}"/>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B7891BEE-BB07-9296-AEC0-D68D284A08ED}"/>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4E1C3545-1206-CA44-A942-38A1223D15D9}"/>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DB51BE61-D2C3-05A6-C256-4805E30A0762}"/>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F5D56C4A-AC49-A3B1-CB17-2FE4417EBEBE}"/>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E145AC8C-14A2-D730-D574-4FAEF96B1D96}"/>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96EF7A41-903A-91EE-7790-64730C2D154C}"/>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20767322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What is application security testing?</a:t>
            </a:r>
            <a:endParaRPr dirty="0"/>
          </a:p>
        </p:txBody>
      </p:sp>
      <p:sp>
        <p:nvSpPr>
          <p:cNvPr id="261" name="Google Shape;261;p44"/>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dirty="0"/>
              <a:t>Application testing refers to testing any software application using scripts, tools, or test automation frameworks to identify errors. It helps teams release bug-free and robust software applications into the real world.</a:t>
            </a:r>
          </a:p>
        </p:txBody>
      </p:sp>
      <p:pic>
        <p:nvPicPr>
          <p:cNvPr id="262" name="Google Shape;262;p44"/>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8608008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91">
          <a:extLst>
            <a:ext uri="{FF2B5EF4-FFF2-40B4-BE49-F238E27FC236}">
              <a16:creationId xmlns:a16="http://schemas.microsoft.com/office/drawing/2014/main" id="{FF139547-B06F-AB59-3682-9215BF1D470A}"/>
            </a:ext>
          </a:extLst>
        </p:cNvPr>
        <p:cNvGrpSpPr/>
        <p:nvPr/>
      </p:nvGrpSpPr>
      <p:grpSpPr>
        <a:xfrm>
          <a:off x="0" y="0"/>
          <a:ext cx="0" cy="0"/>
          <a:chOff x="0" y="0"/>
          <a:chExt cx="0" cy="0"/>
        </a:xfrm>
      </p:grpSpPr>
      <p:pic>
        <p:nvPicPr>
          <p:cNvPr id="592" name="Google Shape;592;p60">
            <a:extLst>
              <a:ext uri="{FF2B5EF4-FFF2-40B4-BE49-F238E27FC236}">
                <a16:creationId xmlns:a16="http://schemas.microsoft.com/office/drawing/2014/main" id="{65113877-E582-261B-9BBB-DBA039F7EEA9}"/>
              </a:ext>
            </a:extLst>
          </p:cNvPr>
          <p:cNvPicPr preferRelativeResize="0"/>
          <p:nvPr/>
        </p:nvPicPr>
        <p:blipFill>
          <a:blip r:embed="rId3">
            <a:alphaModFix/>
          </a:blip>
          <a:stretch>
            <a:fillRect/>
          </a:stretch>
        </p:blipFill>
        <p:spPr>
          <a:xfrm rot="-6559945">
            <a:off x="5545062" y="-1238250"/>
            <a:ext cx="3571873" cy="3555500"/>
          </a:xfrm>
          <a:prstGeom prst="rect">
            <a:avLst/>
          </a:prstGeom>
          <a:noFill/>
          <a:ln>
            <a:noFill/>
          </a:ln>
        </p:spPr>
      </p:pic>
      <p:pic>
        <p:nvPicPr>
          <p:cNvPr id="593" name="Google Shape;593;p60">
            <a:extLst>
              <a:ext uri="{FF2B5EF4-FFF2-40B4-BE49-F238E27FC236}">
                <a16:creationId xmlns:a16="http://schemas.microsoft.com/office/drawing/2014/main" id="{07903367-75AC-A93F-7BCA-0D70922583A4}"/>
              </a:ext>
            </a:extLst>
          </p:cNvPr>
          <p:cNvPicPr preferRelativeResize="0"/>
          <p:nvPr/>
        </p:nvPicPr>
        <p:blipFill>
          <a:blip r:embed="rId3">
            <a:alphaModFix/>
          </a:blip>
          <a:stretch>
            <a:fillRect/>
          </a:stretch>
        </p:blipFill>
        <p:spPr>
          <a:xfrm>
            <a:off x="3446850" y="-968800"/>
            <a:ext cx="3571874" cy="3555501"/>
          </a:xfrm>
          <a:prstGeom prst="rect">
            <a:avLst/>
          </a:prstGeom>
          <a:noFill/>
          <a:ln>
            <a:noFill/>
          </a:ln>
        </p:spPr>
      </p:pic>
      <p:sp>
        <p:nvSpPr>
          <p:cNvPr id="594" name="Google Shape;594;p60">
            <a:extLst>
              <a:ext uri="{FF2B5EF4-FFF2-40B4-BE49-F238E27FC236}">
                <a16:creationId xmlns:a16="http://schemas.microsoft.com/office/drawing/2014/main" id="{33F64517-B043-8A31-8559-1A982FDB6052}"/>
              </a:ext>
            </a:extLst>
          </p:cNvPr>
          <p:cNvSpPr txBox="1">
            <a:spLocks noGrp="1"/>
          </p:cNvSpPr>
          <p:nvPr>
            <p:ph type="title"/>
          </p:nvPr>
        </p:nvSpPr>
        <p:spPr>
          <a:xfrm>
            <a:off x="226552" y="3207449"/>
            <a:ext cx="4774939" cy="13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solidFill>
                  <a:schemeClr val="bg1"/>
                </a:solidFill>
              </a:rPr>
              <a:t>Methodologies for Application testing.</a:t>
            </a:r>
            <a:endParaRPr sz="3200" dirty="0">
              <a:solidFill>
                <a:schemeClr val="bg1"/>
              </a:solidFill>
            </a:endParaRPr>
          </a:p>
        </p:txBody>
      </p:sp>
      <p:pic>
        <p:nvPicPr>
          <p:cNvPr id="597" name="Google Shape;597;p60">
            <a:extLst>
              <a:ext uri="{FF2B5EF4-FFF2-40B4-BE49-F238E27FC236}">
                <a16:creationId xmlns:a16="http://schemas.microsoft.com/office/drawing/2014/main" id="{3C2B9BF0-6E18-FADB-4873-1A7FC3FD9DD9}"/>
              </a:ext>
            </a:extLst>
          </p:cNvPr>
          <p:cNvPicPr preferRelativeResize="0"/>
          <p:nvPr/>
        </p:nvPicPr>
        <p:blipFill>
          <a:blip r:embed="rId4">
            <a:alphaModFix/>
          </a:blip>
          <a:stretch>
            <a:fillRect/>
          </a:stretch>
        </p:blipFill>
        <p:spPr>
          <a:xfrm>
            <a:off x="5397500" y="319825"/>
            <a:ext cx="2685800" cy="2685800"/>
          </a:xfrm>
          <a:prstGeom prst="rect">
            <a:avLst/>
          </a:prstGeom>
          <a:noFill/>
          <a:ln>
            <a:noFill/>
          </a:ln>
        </p:spPr>
      </p:pic>
      <p:pic>
        <p:nvPicPr>
          <p:cNvPr id="598" name="Google Shape;598;p60">
            <a:extLst>
              <a:ext uri="{FF2B5EF4-FFF2-40B4-BE49-F238E27FC236}">
                <a16:creationId xmlns:a16="http://schemas.microsoft.com/office/drawing/2014/main" id="{59FAB3DA-6140-9A53-8F0A-4592066EE768}"/>
              </a:ext>
            </a:extLst>
          </p:cNvPr>
          <p:cNvPicPr preferRelativeResize="0"/>
          <p:nvPr/>
        </p:nvPicPr>
        <p:blipFill>
          <a:blip r:embed="rId5">
            <a:alphaModFix/>
          </a:blip>
          <a:stretch>
            <a:fillRect/>
          </a:stretch>
        </p:blipFill>
        <p:spPr>
          <a:xfrm rot="-1677900">
            <a:off x="6180149" y="744217"/>
            <a:ext cx="1782850" cy="1677632"/>
          </a:xfrm>
          <a:prstGeom prst="rect">
            <a:avLst/>
          </a:prstGeom>
          <a:noFill/>
          <a:ln>
            <a:noFill/>
          </a:ln>
        </p:spPr>
      </p:pic>
      <p:pic>
        <p:nvPicPr>
          <p:cNvPr id="599" name="Google Shape;599;p60">
            <a:extLst>
              <a:ext uri="{FF2B5EF4-FFF2-40B4-BE49-F238E27FC236}">
                <a16:creationId xmlns:a16="http://schemas.microsoft.com/office/drawing/2014/main" id="{27EF9F92-C36E-AD80-A5FE-C0F6D50A153B}"/>
              </a:ext>
            </a:extLst>
          </p:cNvPr>
          <p:cNvPicPr preferRelativeResize="0"/>
          <p:nvPr/>
        </p:nvPicPr>
        <p:blipFill>
          <a:blip r:embed="rId6">
            <a:alphaModFix/>
          </a:blip>
          <a:stretch>
            <a:fillRect/>
          </a:stretch>
        </p:blipFill>
        <p:spPr>
          <a:xfrm rot="-928992">
            <a:off x="5223637" y="494513"/>
            <a:ext cx="1026100" cy="2336422"/>
          </a:xfrm>
          <a:prstGeom prst="rect">
            <a:avLst/>
          </a:prstGeom>
          <a:noFill/>
          <a:ln>
            <a:noFill/>
          </a:ln>
        </p:spPr>
      </p:pic>
      <p:pic>
        <p:nvPicPr>
          <p:cNvPr id="600" name="Google Shape;600;p60">
            <a:extLst>
              <a:ext uri="{FF2B5EF4-FFF2-40B4-BE49-F238E27FC236}">
                <a16:creationId xmlns:a16="http://schemas.microsoft.com/office/drawing/2014/main" id="{B1AC6A13-27D9-2692-893D-85D6B29F6ABE}"/>
              </a:ext>
            </a:extLst>
          </p:cNvPr>
          <p:cNvPicPr preferRelativeResize="0"/>
          <p:nvPr/>
        </p:nvPicPr>
        <p:blipFill>
          <a:blip r:embed="rId7">
            <a:alphaModFix/>
          </a:blip>
          <a:stretch>
            <a:fillRect/>
          </a:stretch>
        </p:blipFill>
        <p:spPr>
          <a:xfrm rot="1481272">
            <a:off x="6068873" y="693889"/>
            <a:ext cx="1001076" cy="2250502"/>
          </a:xfrm>
          <a:prstGeom prst="rect">
            <a:avLst/>
          </a:prstGeom>
          <a:noFill/>
          <a:ln>
            <a:noFill/>
          </a:ln>
        </p:spPr>
      </p:pic>
      <p:pic>
        <p:nvPicPr>
          <p:cNvPr id="601" name="Google Shape;601;p60">
            <a:extLst>
              <a:ext uri="{FF2B5EF4-FFF2-40B4-BE49-F238E27FC236}">
                <a16:creationId xmlns:a16="http://schemas.microsoft.com/office/drawing/2014/main" id="{FABCF4B5-2C8B-915F-E261-60287C1C3EDA}"/>
              </a:ext>
            </a:extLst>
          </p:cNvPr>
          <p:cNvPicPr preferRelativeResize="0"/>
          <p:nvPr/>
        </p:nvPicPr>
        <p:blipFill>
          <a:blip r:embed="rId8">
            <a:alphaModFix/>
          </a:blip>
          <a:stretch>
            <a:fillRect/>
          </a:stretch>
        </p:blipFill>
        <p:spPr>
          <a:xfrm>
            <a:off x="7461637" y="940050"/>
            <a:ext cx="839381" cy="803750"/>
          </a:xfrm>
          <a:prstGeom prst="rect">
            <a:avLst/>
          </a:prstGeom>
          <a:noFill/>
          <a:ln>
            <a:noFill/>
          </a:ln>
        </p:spPr>
      </p:pic>
      <p:pic>
        <p:nvPicPr>
          <p:cNvPr id="602" name="Google Shape;602;p60">
            <a:extLst>
              <a:ext uri="{FF2B5EF4-FFF2-40B4-BE49-F238E27FC236}">
                <a16:creationId xmlns:a16="http://schemas.microsoft.com/office/drawing/2014/main" id="{C7C4C696-A73F-B181-8944-F4366703F7BF}"/>
              </a:ext>
            </a:extLst>
          </p:cNvPr>
          <p:cNvPicPr preferRelativeResize="0"/>
          <p:nvPr/>
        </p:nvPicPr>
        <p:blipFill>
          <a:blip r:embed="rId9">
            <a:alphaModFix/>
          </a:blip>
          <a:stretch>
            <a:fillRect/>
          </a:stretch>
        </p:blipFill>
        <p:spPr>
          <a:xfrm>
            <a:off x="6756875" y="1980891"/>
            <a:ext cx="704744" cy="740700"/>
          </a:xfrm>
          <a:prstGeom prst="rect">
            <a:avLst/>
          </a:prstGeom>
          <a:noFill/>
          <a:ln>
            <a:noFill/>
          </a:ln>
        </p:spPr>
      </p:pic>
      <p:pic>
        <p:nvPicPr>
          <p:cNvPr id="603" name="Google Shape;603;p60">
            <a:extLst>
              <a:ext uri="{FF2B5EF4-FFF2-40B4-BE49-F238E27FC236}">
                <a16:creationId xmlns:a16="http://schemas.microsoft.com/office/drawing/2014/main" id="{73A4EB75-959C-047B-C591-EE803C45CDC5}"/>
              </a:ext>
            </a:extLst>
          </p:cNvPr>
          <p:cNvPicPr preferRelativeResize="0"/>
          <p:nvPr/>
        </p:nvPicPr>
        <p:blipFill>
          <a:blip r:embed="rId3">
            <a:alphaModFix/>
          </a:blip>
          <a:stretch>
            <a:fillRect/>
          </a:stretch>
        </p:blipFill>
        <p:spPr>
          <a:xfrm>
            <a:off x="-557900" y="-889800"/>
            <a:ext cx="3571874" cy="3555501"/>
          </a:xfrm>
          <a:prstGeom prst="rect">
            <a:avLst/>
          </a:prstGeom>
          <a:noFill/>
          <a:ln>
            <a:noFill/>
          </a:ln>
        </p:spPr>
      </p:pic>
    </p:spTree>
    <p:extLst>
      <p:ext uri="{BB962C8B-B14F-4D97-AF65-F5344CB8AC3E}">
        <p14:creationId xmlns:p14="http://schemas.microsoft.com/office/powerpoint/2010/main" val="7031167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DABC3EF0-668D-9DCA-447D-9D20352068EC}"/>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FE50CB32-7E0B-8BC5-B428-794571C1CDC8}"/>
              </a:ext>
            </a:extLst>
          </p:cNvPr>
          <p:cNvSpPr txBox="1">
            <a:spLocks noGrp="1"/>
          </p:cNvSpPr>
          <p:nvPr>
            <p:ph type="title"/>
          </p:nvPr>
        </p:nvSpPr>
        <p:spPr>
          <a:xfrm>
            <a:off x="704599" y="475488"/>
            <a:ext cx="6271165" cy="530400"/>
          </a:xfrm>
          <a:prstGeom prst="rect">
            <a:avLst/>
          </a:prstGeom>
        </p:spPr>
        <p:txBody>
          <a:bodyPr spcFirstLastPara="1" wrap="square" lIns="91425" tIns="0" rIns="91425" bIns="91425" anchor="t" anchorCtr="0">
            <a:noAutofit/>
          </a:bodyPr>
          <a:lstStyle/>
          <a:p>
            <a:r>
              <a:rPr lang="en-US" b="1" dirty="0"/>
              <a:t>OWASP Top 10</a:t>
            </a:r>
          </a:p>
        </p:txBody>
      </p:sp>
      <p:sp>
        <p:nvSpPr>
          <p:cNvPr id="261" name="Google Shape;261;p44">
            <a:extLst>
              <a:ext uri="{FF2B5EF4-FFF2-40B4-BE49-F238E27FC236}">
                <a16:creationId xmlns:a16="http://schemas.microsoft.com/office/drawing/2014/main" id="{E8D0845D-FFFC-A997-6B48-EC70156B0090}"/>
              </a:ext>
            </a:extLst>
          </p:cNvPr>
          <p:cNvSpPr txBox="1">
            <a:spLocks noGrp="1"/>
          </p:cNvSpPr>
          <p:nvPr>
            <p:ph type="body" idx="1"/>
          </p:nvPr>
        </p:nvSpPr>
        <p:spPr>
          <a:xfrm>
            <a:off x="4768017" y="1005888"/>
            <a:ext cx="3856437" cy="3555501"/>
          </a:xfrm>
          <a:prstGeom prst="rect">
            <a:avLst/>
          </a:prstGeom>
        </p:spPr>
        <p:txBody>
          <a:bodyPr spcFirstLastPara="1" wrap="square" lIns="91425" tIns="91425" rIns="91425" bIns="91425" anchor="t" anchorCtr="0">
            <a:noAutofit/>
          </a:bodyPr>
          <a:lstStyle/>
          <a:p>
            <a:pPr marL="177800" indent="0">
              <a:buNone/>
            </a:pPr>
            <a:endParaRPr lang="en-US" dirty="0"/>
          </a:p>
          <a:p>
            <a:pPr marL="177800" indent="0">
              <a:buNone/>
            </a:pPr>
            <a:endParaRPr lang="en-US" dirty="0"/>
          </a:p>
          <a:p>
            <a:pPr marL="177800" indent="0">
              <a:buNone/>
            </a:pPr>
            <a:endParaRPr lang="en-US" dirty="0"/>
          </a:p>
          <a:p>
            <a:pPr marL="177800" indent="0">
              <a:buNone/>
            </a:pPr>
            <a:endParaRPr lang="en-US" dirty="0"/>
          </a:p>
          <a:p>
            <a:pPr marL="177800" indent="0">
              <a:buNone/>
            </a:pPr>
            <a:endParaRPr lang="en-US" dirty="0"/>
          </a:p>
          <a:p>
            <a:pPr marL="177800" indent="0">
              <a:buNone/>
            </a:pPr>
            <a:endParaRPr lang="en-US" dirty="0"/>
          </a:p>
          <a:p>
            <a:pPr marL="177800" indent="0">
              <a:buNone/>
            </a:pPr>
            <a:endParaRPr lang="en-US" dirty="0"/>
          </a:p>
          <a:p>
            <a:pPr marL="177800" indent="0">
              <a:buNone/>
            </a:pPr>
            <a:endParaRPr lang="en-US" dirty="0"/>
          </a:p>
          <a:p>
            <a:pPr marL="177800" indent="0">
              <a:buNone/>
            </a:pPr>
            <a:endParaRPr lang="en-US" dirty="0"/>
          </a:p>
          <a:p>
            <a:pPr marL="177800" indent="0">
              <a:buNone/>
            </a:pPr>
            <a:endParaRPr lang="en-US" dirty="0"/>
          </a:p>
          <a:p>
            <a:pPr marL="177800" indent="0">
              <a:buNone/>
            </a:pPr>
            <a:endParaRPr lang="en-US" dirty="0"/>
          </a:p>
          <a:p>
            <a:pPr marL="177800" indent="0">
              <a:buNone/>
            </a:pPr>
            <a:endParaRPr lang="en-US" dirty="0"/>
          </a:p>
        </p:txBody>
      </p:sp>
      <p:pic>
        <p:nvPicPr>
          <p:cNvPr id="262" name="Google Shape;262;p44">
            <a:extLst>
              <a:ext uri="{FF2B5EF4-FFF2-40B4-BE49-F238E27FC236}">
                <a16:creationId xmlns:a16="http://schemas.microsoft.com/office/drawing/2014/main" id="{53385C0C-0943-6A61-700E-050BBA6418BD}"/>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49CD1843-1C28-7D21-1CCF-FACE3E7546A1}"/>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A30DB4D7-F260-4331-B856-1733D7787C00}"/>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B324B61E-91A5-D5CC-DB30-A33CF6F6830C}"/>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E80AAEB5-FB6B-BBFF-CD9C-905843450989}"/>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24245BD9-56E8-4884-0E3F-1926E0CDB629}"/>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07B4DA7F-7704-960F-C5FE-FBCE98B4D10E}"/>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pic>
        <p:nvPicPr>
          <p:cNvPr id="3" name="Picture 2">
            <a:extLst>
              <a:ext uri="{FF2B5EF4-FFF2-40B4-BE49-F238E27FC236}">
                <a16:creationId xmlns:a16="http://schemas.microsoft.com/office/drawing/2014/main" id="{4F8A8203-F8BA-FFC9-3699-0A0DCD9CF7FD}"/>
              </a:ext>
            </a:extLst>
          </p:cNvPr>
          <p:cNvPicPr>
            <a:picLocks noChangeAspect="1"/>
          </p:cNvPicPr>
          <p:nvPr/>
        </p:nvPicPr>
        <p:blipFill>
          <a:blip r:embed="rId10"/>
          <a:stretch>
            <a:fillRect/>
          </a:stretch>
        </p:blipFill>
        <p:spPr>
          <a:xfrm>
            <a:off x="45327" y="1704051"/>
            <a:ext cx="9053345" cy="3406785"/>
          </a:xfrm>
          <a:prstGeom prst="rect">
            <a:avLst/>
          </a:prstGeom>
        </p:spPr>
      </p:pic>
      <p:sp>
        <p:nvSpPr>
          <p:cNvPr id="4" name="TextBox 3">
            <a:extLst>
              <a:ext uri="{FF2B5EF4-FFF2-40B4-BE49-F238E27FC236}">
                <a16:creationId xmlns:a16="http://schemas.microsoft.com/office/drawing/2014/main" id="{0018D5A5-B2E9-BA59-9616-2226DE3E8C82}"/>
              </a:ext>
            </a:extLst>
          </p:cNvPr>
          <p:cNvSpPr txBox="1"/>
          <p:nvPr/>
        </p:nvSpPr>
        <p:spPr>
          <a:xfrm>
            <a:off x="4628114" y="803558"/>
            <a:ext cx="4572000" cy="954107"/>
          </a:xfrm>
          <a:prstGeom prst="rect">
            <a:avLst/>
          </a:prstGeom>
          <a:noFill/>
        </p:spPr>
        <p:txBody>
          <a:bodyPr wrap="square">
            <a:spAutoFit/>
          </a:bodyPr>
          <a:lstStyle/>
          <a:p>
            <a:pPr marL="177800" indent="0">
              <a:buNone/>
            </a:pPr>
            <a:r>
              <a:rPr lang="en-US" dirty="0">
                <a:solidFill>
                  <a:schemeClr val="bg1"/>
                </a:solidFill>
              </a:rPr>
              <a:t>OWASP (Open Web Application Security Project) provides a comprehensive set of resources and methodologies designed to improve software security. </a:t>
            </a:r>
          </a:p>
        </p:txBody>
      </p:sp>
    </p:spTree>
    <p:extLst>
      <p:ext uri="{BB962C8B-B14F-4D97-AF65-F5344CB8AC3E}">
        <p14:creationId xmlns:p14="http://schemas.microsoft.com/office/powerpoint/2010/main" val="3522531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NIST Cybersecurity Framework</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27D1B0E0-1D30-3B02-4321-D59A7C3F8F59}"/>
              </a:ext>
            </a:extLst>
          </p:cNvPr>
          <p:cNvPicPr>
            <a:picLocks noChangeAspect="1"/>
          </p:cNvPicPr>
          <p:nvPr/>
        </p:nvPicPr>
        <p:blipFill>
          <a:blip r:embed="rId3"/>
          <a:stretch>
            <a:fillRect/>
          </a:stretch>
        </p:blipFill>
        <p:spPr>
          <a:xfrm>
            <a:off x="1449723" y="1375069"/>
            <a:ext cx="2611798" cy="3405011"/>
          </a:xfrm>
          <a:prstGeom prst="rect">
            <a:avLst/>
          </a:prstGeom>
        </p:spPr>
      </p:pic>
      <p:sp>
        <p:nvSpPr>
          <p:cNvPr id="3" name="TextBox 2">
            <a:extLst>
              <a:ext uri="{FF2B5EF4-FFF2-40B4-BE49-F238E27FC236}">
                <a16:creationId xmlns:a16="http://schemas.microsoft.com/office/drawing/2014/main" id="{449D1792-2B8F-A05D-FD27-CFFC30D55DAB}"/>
              </a:ext>
            </a:extLst>
          </p:cNvPr>
          <p:cNvSpPr txBox="1"/>
          <p:nvPr/>
        </p:nvSpPr>
        <p:spPr>
          <a:xfrm>
            <a:off x="4316963" y="2520447"/>
            <a:ext cx="4946072" cy="307777"/>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rgbClr val="FFFFFF"/>
              </a:buClr>
              <a:buSzPts val="1400"/>
              <a:tabLst/>
              <a:defRPr/>
            </a:pPr>
            <a:r>
              <a:rPr lang="en-US" dirty="0">
                <a:solidFill>
                  <a:schemeClr val="bg1"/>
                </a:solidFill>
              </a:rPr>
              <a:t>National Institute of Standards and Technology (NIST)</a:t>
            </a:r>
          </a:p>
        </p:txBody>
      </p:sp>
    </p:spTree>
    <p:extLst>
      <p:ext uri="{BB962C8B-B14F-4D97-AF65-F5344CB8AC3E}">
        <p14:creationId xmlns:p14="http://schemas.microsoft.com/office/powerpoint/2010/main" val="10471144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720AA115-BBE7-BC8A-4059-6284D8CD2A01}"/>
            </a:ext>
          </a:extLst>
        </p:cNvPr>
        <p:cNvGrpSpPr/>
        <p:nvPr/>
      </p:nvGrpSpPr>
      <p:grpSpPr>
        <a:xfrm>
          <a:off x="0" y="0"/>
          <a:ext cx="0" cy="0"/>
          <a:chOff x="0" y="0"/>
          <a:chExt cx="0" cy="0"/>
        </a:xfrm>
      </p:grpSpPr>
      <p:sp>
        <p:nvSpPr>
          <p:cNvPr id="309" name="Google Shape;309;p47">
            <a:extLst>
              <a:ext uri="{FF2B5EF4-FFF2-40B4-BE49-F238E27FC236}">
                <a16:creationId xmlns:a16="http://schemas.microsoft.com/office/drawing/2014/main" id="{AB638D41-FEAA-CAEB-E7FF-7FCD4F0CAD19}"/>
              </a:ext>
            </a:extLst>
          </p:cNvPr>
          <p:cNvSpPr txBox="1">
            <a:spLocks noGrp="1"/>
          </p:cNvSpPr>
          <p:nvPr>
            <p:ph type="title"/>
          </p:nvPr>
        </p:nvSpPr>
        <p:spPr>
          <a:xfrm>
            <a:off x="3674199" y="2106650"/>
            <a:ext cx="4730301" cy="139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Application Security Testing Phases</a:t>
            </a:r>
            <a:endParaRPr dirty="0"/>
          </a:p>
        </p:txBody>
      </p:sp>
      <p:sp>
        <p:nvSpPr>
          <p:cNvPr id="310" name="Google Shape;310;p47">
            <a:extLst>
              <a:ext uri="{FF2B5EF4-FFF2-40B4-BE49-F238E27FC236}">
                <a16:creationId xmlns:a16="http://schemas.microsoft.com/office/drawing/2014/main" id="{BE8F939E-9C1F-3AA2-57D5-367F9F954C98}"/>
              </a:ext>
            </a:extLst>
          </p:cNvPr>
          <p:cNvSpPr txBox="1">
            <a:spLocks noGrp="1"/>
          </p:cNvSpPr>
          <p:nvPr>
            <p:ph type="title" idx="2"/>
          </p:nvPr>
        </p:nvSpPr>
        <p:spPr>
          <a:xfrm>
            <a:off x="5843075" y="737511"/>
            <a:ext cx="2561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dirty="0"/>
          </a:p>
        </p:txBody>
      </p:sp>
      <p:pic>
        <p:nvPicPr>
          <p:cNvPr id="312" name="Google Shape;312;p47">
            <a:extLst>
              <a:ext uri="{FF2B5EF4-FFF2-40B4-BE49-F238E27FC236}">
                <a16:creationId xmlns:a16="http://schemas.microsoft.com/office/drawing/2014/main" id="{7271AC10-A985-D055-2C96-5653C33C02FA}"/>
              </a:ext>
            </a:extLst>
          </p:cNvPr>
          <p:cNvPicPr preferRelativeResize="0"/>
          <p:nvPr/>
        </p:nvPicPr>
        <p:blipFill>
          <a:blip r:embed="rId3">
            <a:alphaModFix/>
          </a:blip>
          <a:stretch>
            <a:fillRect/>
          </a:stretch>
        </p:blipFill>
        <p:spPr>
          <a:xfrm>
            <a:off x="773800" y="582975"/>
            <a:ext cx="3571874" cy="3555501"/>
          </a:xfrm>
          <a:prstGeom prst="rect">
            <a:avLst/>
          </a:prstGeom>
          <a:noFill/>
          <a:ln>
            <a:noFill/>
          </a:ln>
        </p:spPr>
      </p:pic>
      <p:pic>
        <p:nvPicPr>
          <p:cNvPr id="313" name="Google Shape;313;p47">
            <a:extLst>
              <a:ext uri="{FF2B5EF4-FFF2-40B4-BE49-F238E27FC236}">
                <a16:creationId xmlns:a16="http://schemas.microsoft.com/office/drawing/2014/main" id="{9851F286-08EF-F98A-5B15-C7BC553B9B57}"/>
              </a:ext>
            </a:extLst>
          </p:cNvPr>
          <p:cNvPicPr preferRelativeResize="0"/>
          <p:nvPr/>
        </p:nvPicPr>
        <p:blipFill>
          <a:blip r:embed="rId4">
            <a:alphaModFix/>
          </a:blip>
          <a:stretch>
            <a:fillRect/>
          </a:stretch>
        </p:blipFill>
        <p:spPr>
          <a:xfrm>
            <a:off x="519500" y="1683213"/>
            <a:ext cx="3408968" cy="1140212"/>
          </a:xfrm>
          <a:prstGeom prst="rect">
            <a:avLst/>
          </a:prstGeom>
          <a:noFill/>
          <a:ln>
            <a:noFill/>
          </a:ln>
        </p:spPr>
      </p:pic>
      <p:pic>
        <p:nvPicPr>
          <p:cNvPr id="314" name="Google Shape;314;p47">
            <a:extLst>
              <a:ext uri="{FF2B5EF4-FFF2-40B4-BE49-F238E27FC236}">
                <a16:creationId xmlns:a16="http://schemas.microsoft.com/office/drawing/2014/main" id="{14B66E4C-ED06-A895-E6B9-C1544E99A5B5}"/>
              </a:ext>
            </a:extLst>
          </p:cNvPr>
          <p:cNvPicPr preferRelativeResize="0"/>
          <p:nvPr/>
        </p:nvPicPr>
        <p:blipFill>
          <a:blip r:embed="rId5">
            <a:alphaModFix/>
          </a:blip>
          <a:stretch>
            <a:fillRect/>
          </a:stretch>
        </p:blipFill>
        <p:spPr>
          <a:xfrm rot="-1040281">
            <a:off x="647121" y="1777047"/>
            <a:ext cx="3408965" cy="1293349"/>
          </a:xfrm>
          <a:prstGeom prst="rect">
            <a:avLst/>
          </a:prstGeom>
          <a:noFill/>
          <a:ln>
            <a:noFill/>
          </a:ln>
        </p:spPr>
      </p:pic>
      <p:pic>
        <p:nvPicPr>
          <p:cNvPr id="315" name="Google Shape;315;p47">
            <a:extLst>
              <a:ext uri="{FF2B5EF4-FFF2-40B4-BE49-F238E27FC236}">
                <a16:creationId xmlns:a16="http://schemas.microsoft.com/office/drawing/2014/main" id="{E4070877-F34E-BAF0-7E2B-D8DB1D8440CA}"/>
              </a:ext>
            </a:extLst>
          </p:cNvPr>
          <p:cNvPicPr preferRelativeResize="0"/>
          <p:nvPr/>
        </p:nvPicPr>
        <p:blipFill>
          <a:blip r:embed="rId6">
            <a:alphaModFix/>
          </a:blip>
          <a:stretch>
            <a:fillRect/>
          </a:stretch>
        </p:blipFill>
        <p:spPr>
          <a:xfrm flipH="1">
            <a:off x="1247862" y="1683838"/>
            <a:ext cx="1952275" cy="2044775"/>
          </a:xfrm>
          <a:prstGeom prst="rect">
            <a:avLst/>
          </a:prstGeom>
          <a:noFill/>
          <a:ln>
            <a:noFill/>
          </a:ln>
        </p:spPr>
      </p:pic>
      <p:pic>
        <p:nvPicPr>
          <p:cNvPr id="316" name="Google Shape;316;p47">
            <a:extLst>
              <a:ext uri="{FF2B5EF4-FFF2-40B4-BE49-F238E27FC236}">
                <a16:creationId xmlns:a16="http://schemas.microsoft.com/office/drawing/2014/main" id="{C6C6551B-F4CA-3A0F-D161-B29B26E5B417}"/>
              </a:ext>
            </a:extLst>
          </p:cNvPr>
          <p:cNvPicPr preferRelativeResize="0"/>
          <p:nvPr/>
        </p:nvPicPr>
        <p:blipFill>
          <a:blip r:embed="rId7">
            <a:alphaModFix/>
          </a:blip>
          <a:stretch>
            <a:fillRect/>
          </a:stretch>
        </p:blipFill>
        <p:spPr>
          <a:xfrm>
            <a:off x="1734400" y="943141"/>
            <a:ext cx="704744" cy="740700"/>
          </a:xfrm>
          <a:prstGeom prst="rect">
            <a:avLst/>
          </a:prstGeom>
          <a:noFill/>
          <a:ln>
            <a:noFill/>
          </a:ln>
        </p:spPr>
      </p:pic>
      <p:pic>
        <p:nvPicPr>
          <p:cNvPr id="317" name="Google Shape;317;p47">
            <a:extLst>
              <a:ext uri="{FF2B5EF4-FFF2-40B4-BE49-F238E27FC236}">
                <a16:creationId xmlns:a16="http://schemas.microsoft.com/office/drawing/2014/main" id="{6C15A02D-8F3B-FDB4-F097-94526BCA8B45}"/>
              </a:ext>
            </a:extLst>
          </p:cNvPr>
          <p:cNvPicPr preferRelativeResize="0"/>
          <p:nvPr/>
        </p:nvPicPr>
        <p:blipFill>
          <a:blip r:embed="rId8">
            <a:alphaModFix/>
          </a:blip>
          <a:stretch>
            <a:fillRect/>
          </a:stretch>
        </p:blipFill>
        <p:spPr>
          <a:xfrm>
            <a:off x="1534250" y="3626650"/>
            <a:ext cx="839381" cy="803750"/>
          </a:xfrm>
          <a:prstGeom prst="rect">
            <a:avLst/>
          </a:prstGeom>
          <a:noFill/>
          <a:ln>
            <a:noFill/>
          </a:ln>
        </p:spPr>
      </p:pic>
      <p:pic>
        <p:nvPicPr>
          <p:cNvPr id="318" name="Google Shape;318;p47">
            <a:extLst>
              <a:ext uri="{FF2B5EF4-FFF2-40B4-BE49-F238E27FC236}">
                <a16:creationId xmlns:a16="http://schemas.microsoft.com/office/drawing/2014/main" id="{D6326E1C-AEE2-1612-1AD6-88B200821D2F}"/>
              </a:ext>
            </a:extLst>
          </p:cNvPr>
          <p:cNvPicPr preferRelativeResize="0"/>
          <p:nvPr/>
        </p:nvPicPr>
        <p:blipFill>
          <a:blip r:embed="rId9">
            <a:alphaModFix/>
          </a:blip>
          <a:stretch>
            <a:fillRect/>
          </a:stretch>
        </p:blipFill>
        <p:spPr>
          <a:xfrm>
            <a:off x="3941691" y="899509"/>
            <a:ext cx="875027" cy="892182"/>
          </a:xfrm>
          <a:prstGeom prst="rect">
            <a:avLst/>
          </a:prstGeom>
          <a:noFill/>
          <a:ln>
            <a:noFill/>
          </a:ln>
        </p:spPr>
      </p:pic>
    </p:spTree>
    <p:extLst>
      <p:ext uri="{BB962C8B-B14F-4D97-AF65-F5344CB8AC3E}">
        <p14:creationId xmlns:p14="http://schemas.microsoft.com/office/powerpoint/2010/main" val="42549631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CA3A5E02-111C-F214-31E9-8CF3C500790A}"/>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50266183-CBCC-16A6-969B-EA6B0FC7E3FF}"/>
              </a:ext>
            </a:extLst>
          </p:cNvPr>
          <p:cNvSpPr txBox="1">
            <a:spLocks noGrp="1"/>
          </p:cNvSpPr>
          <p:nvPr>
            <p:ph type="title"/>
          </p:nvPr>
        </p:nvSpPr>
        <p:spPr>
          <a:xfrm>
            <a:off x="704599" y="475488"/>
            <a:ext cx="6541328"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rgbClr val="273D40"/>
              </a:buClr>
              <a:buSzPts val="600"/>
              <a:buFont typeface="Arial"/>
              <a:buNone/>
            </a:pPr>
            <a:r>
              <a:rPr lang="en-US" dirty="0"/>
              <a:t>Phases/Steps</a:t>
            </a:r>
          </a:p>
        </p:txBody>
      </p:sp>
      <p:sp>
        <p:nvSpPr>
          <p:cNvPr id="261" name="Google Shape;261;p44">
            <a:extLst>
              <a:ext uri="{FF2B5EF4-FFF2-40B4-BE49-F238E27FC236}">
                <a16:creationId xmlns:a16="http://schemas.microsoft.com/office/drawing/2014/main" id="{E38D4C16-5098-A094-34D3-67D31F1685D9}"/>
              </a:ext>
            </a:extLst>
          </p:cNvPr>
          <p:cNvSpPr txBox="1">
            <a:spLocks noGrp="1"/>
          </p:cNvSpPr>
          <p:nvPr>
            <p:ph type="body" idx="1"/>
          </p:nvPr>
        </p:nvSpPr>
        <p:spPr>
          <a:xfrm>
            <a:off x="4788800" y="1377628"/>
            <a:ext cx="4161236" cy="3323881"/>
          </a:xfrm>
          <a:prstGeom prst="rect">
            <a:avLst/>
          </a:prstGeom>
        </p:spPr>
        <p:txBody>
          <a:bodyPr spcFirstLastPara="1" wrap="square" lIns="91425" tIns="91425" rIns="91425" bIns="91425" anchor="t" anchorCtr="0">
            <a:noAutofit/>
          </a:bodyPr>
          <a:lstStyle/>
          <a:p>
            <a:pPr marL="285750" indent="-285750">
              <a:buClr>
                <a:srgbClr val="FFC000"/>
              </a:buClr>
              <a:buSzPts val="600"/>
            </a:pPr>
            <a:r>
              <a:rPr lang="en-US" dirty="0"/>
              <a:t>Planning and Preparation: Define objectives and create a test plan.</a:t>
            </a:r>
          </a:p>
          <a:p>
            <a:pPr marL="285750" indent="-285750">
              <a:buClr>
                <a:srgbClr val="FFC000"/>
              </a:buClr>
              <a:buSzPts val="600"/>
            </a:pPr>
            <a:endParaRPr lang="en-US" dirty="0"/>
          </a:p>
          <a:p>
            <a:pPr marL="285750" indent="-285750">
              <a:buClr>
                <a:srgbClr val="FFC000"/>
              </a:buClr>
              <a:buSzPts val="600"/>
            </a:pPr>
            <a:r>
              <a:rPr lang="en-US" dirty="0"/>
              <a:t>Threat Modeling: Identifying threats based on the app’s architecture.</a:t>
            </a:r>
          </a:p>
          <a:p>
            <a:pPr marL="285750" indent="-285750">
              <a:buClr>
                <a:srgbClr val="FFC000"/>
              </a:buClr>
              <a:buSzPts val="600"/>
            </a:pPr>
            <a:endParaRPr lang="en-US" dirty="0"/>
          </a:p>
          <a:p>
            <a:pPr marL="285750" indent="-285750">
              <a:buClr>
                <a:srgbClr val="FFC000"/>
              </a:buClr>
              <a:buSzPts val="600"/>
            </a:pPr>
            <a:r>
              <a:rPr lang="en-US" dirty="0"/>
              <a:t>Vulnerability Assessment: Automated tools to detect vulnerabilities.</a:t>
            </a:r>
          </a:p>
          <a:p>
            <a:pPr marL="285750" indent="-285750">
              <a:buClr>
                <a:srgbClr val="FFC000"/>
              </a:buClr>
              <a:buSzPts val="600"/>
            </a:pPr>
            <a:endParaRPr lang="en-US" dirty="0"/>
          </a:p>
          <a:p>
            <a:pPr marL="285750" indent="-285750">
              <a:buClr>
                <a:srgbClr val="FFC000"/>
              </a:buClr>
              <a:buSzPts val="600"/>
            </a:pPr>
            <a:r>
              <a:rPr lang="en-US" dirty="0"/>
              <a:t>Vulnerability Exploitation: Testing real-world exploitability.</a:t>
            </a:r>
          </a:p>
          <a:p>
            <a:pPr marL="285750" indent="-285750">
              <a:buClr>
                <a:srgbClr val="FFC000"/>
              </a:buClr>
              <a:buSzPts val="600"/>
            </a:pPr>
            <a:endParaRPr lang="en-US" dirty="0"/>
          </a:p>
          <a:p>
            <a:pPr marL="285750" indent="-285750">
              <a:buClr>
                <a:srgbClr val="FFC000"/>
              </a:buClr>
              <a:buSzPts val="600"/>
            </a:pPr>
            <a:r>
              <a:rPr lang="en-US" dirty="0"/>
              <a:t>Remediation and Mitigation: Fix vulnerabilities.</a:t>
            </a:r>
          </a:p>
          <a:p>
            <a:pPr marL="285750" indent="-285750">
              <a:buClr>
                <a:srgbClr val="FFC000"/>
              </a:buClr>
              <a:buSzPts val="600"/>
            </a:pPr>
            <a:endParaRPr lang="en-US" dirty="0"/>
          </a:p>
          <a:p>
            <a:pPr marL="285750" indent="-285750">
              <a:buClr>
                <a:srgbClr val="FFC000"/>
              </a:buClr>
              <a:buSzPts val="600"/>
            </a:pPr>
            <a:r>
              <a:rPr lang="en-US" dirty="0"/>
              <a:t>Reporting: Clear, actionable reports for security teams.</a:t>
            </a:r>
          </a:p>
        </p:txBody>
      </p:sp>
      <p:pic>
        <p:nvPicPr>
          <p:cNvPr id="262" name="Google Shape;262;p44">
            <a:extLst>
              <a:ext uri="{FF2B5EF4-FFF2-40B4-BE49-F238E27FC236}">
                <a16:creationId xmlns:a16="http://schemas.microsoft.com/office/drawing/2014/main" id="{0C25EAB3-1607-EC3E-1EBF-CBB76509FC00}"/>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053693F4-37AE-17F5-45D2-E8DF7177D666}"/>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BD5DC1E8-6B15-4DB6-8DE6-B5EE6D024503}"/>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80A5A433-E5C2-5E1E-BAAC-F1B709D97164}"/>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F71FF7F9-E134-87F9-2BA5-6459D424897C}"/>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4451BA9B-C37D-77C9-5B67-38674C7E8E27}"/>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008D4EB6-5EF9-37F9-8C59-74FBE3A8E3E6}"/>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pic>
        <p:nvPicPr>
          <p:cNvPr id="6" name="Picture 5">
            <a:extLst>
              <a:ext uri="{FF2B5EF4-FFF2-40B4-BE49-F238E27FC236}">
                <a16:creationId xmlns:a16="http://schemas.microsoft.com/office/drawing/2014/main" id="{74F00FF7-2C52-3D70-EA5E-4EF3691B4847}"/>
              </a:ext>
            </a:extLst>
          </p:cNvPr>
          <p:cNvPicPr>
            <a:picLocks noChangeAspect="1"/>
          </p:cNvPicPr>
          <p:nvPr/>
        </p:nvPicPr>
        <p:blipFill>
          <a:blip r:embed="rId10"/>
          <a:stretch>
            <a:fillRect/>
          </a:stretch>
        </p:blipFill>
        <p:spPr>
          <a:xfrm>
            <a:off x="736772" y="1130592"/>
            <a:ext cx="3787468" cy="3817951"/>
          </a:xfrm>
          <a:prstGeom prst="rect">
            <a:avLst/>
          </a:prstGeom>
        </p:spPr>
      </p:pic>
    </p:spTree>
    <p:extLst>
      <p:ext uri="{BB962C8B-B14F-4D97-AF65-F5344CB8AC3E}">
        <p14:creationId xmlns:p14="http://schemas.microsoft.com/office/powerpoint/2010/main" val="9700832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C391B06E-40E6-C765-FDB6-72B755213E82}"/>
            </a:ext>
          </a:extLst>
        </p:cNvPr>
        <p:cNvGrpSpPr/>
        <p:nvPr/>
      </p:nvGrpSpPr>
      <p:grpSpPr>
        <a:xfrm>
          <a:off x="0" y="0"/>
          <a:ext cx="0" cy="0"/>
          <a:chOff x="0" y="0"/>
          <a:chExt cx="0" cy="0"/>
        </a:xfrm>
      </p:grpSpPr>
      <p:sp>
        <p:nvSpPr>
          <p:cNvPr id="309" name="Google Shape;309;p47">
            <a:extLst>
              <a:ext uri="{FF2B5EF4-FFF2-40B4-BE49-F238E27FC236}">
                <a16:creationId xmlns:a16="http://schemas.microsoft.com/office/drawing/2014/main" id="{7AB1B97F-19AE-34B5-1B1A-ECB9D645988E}"/>
              </a:ext>
            </a:extLst>
          </p:cNvPr>
          <p:cNvSpPr txBox="1">
            <a:spLocks noGrp="1"/>
          </p:cNvSpPr>
          <p:nvPr>
            <p:ph type="title"/>
          </p:nvPr>
        </p:nvSpPr>
        <p:spPr>
          <a:xfrm>
            <a:off x="3674199" y="2106650"/>
            <a:ext cx="4730301" cy="139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Burp suite</a:t>
            </a:r>
            <a:endParaRPr dirty="0"/>
          </a:p>
        </p:txBody>
      </p:sp>
      <p:sp>
        <p:nvSpPr>
          <p:cNvPr id="310" name="Google Shape;310;p47">
            <a:extLst>
              <a:ext uri="{FF2B5EF4-FFF2-40B4-BE49-F238E27FC236}">
                <a16:creationId xmlns:a16="http://schemas.microsoft.com/office/drawing/2014/main" id="{CA768C86-C850-B91A-7862-E68DB29A8832}"/>
              </a:ext>
            </a:extLst>
          </p:cNvPr>
          <p:cNvSpPr txBox="1">
            <a:spLocks noGrp="1"/>
          </p:cNvSpPr>
          <p:nvPr>
            <p:ph type="title" idx="2"/>
          </p:nvPr>
        </p:nvSpPr>
        <p:spPr>
          <a:xfrm>
            <a:off x="5843075" y="737511"/>
            <a:ext cx="2561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dirty="0"/>
          </a:p>
        </p:txBody>
      </p:sp>
      <p:pic>
        <p:nvPicPr>
          <p:cNvPr id="312" name="Google Shape;312;p47">
            <a:extLst>
              <a:ext uri="{FF2B5EF4-FFF2-40B4-BE49-F238E27FC236}">
                <a16:creationId xmlns:a16="http://schemas.microsoft.com/office/drawing/2014/main" id="{A9D57079-6C19-7BD0-4FA1-AA0458AB1F34}"/>
              </a:ext>
            </a:extLst>
          </p:cNvPr>
          <p:cNvPicPr preferRelativeResize="0"/>
          <p:nvPr/>
        </p:nvPicPr>
        <p:blipFill>
          <a:blip r:embed="rId3">
            <a:alphaModFix/>
          </a:blip>
          <a:stretch>
            <a:fillRect/>
          </a:stretch>
        </p:blipFill>
        <p:spPr>
          <a:xfrm>
            <a:off x="773800" y="582975"/>
            <a:ext cx="3571874" cy="3555501"/>
          </a:xfrm>
          <a:prstGeom prst="rect">
            <a:avLst/>
          </a:prstGeom>
          <a:noFill/>
          <a:ln>
            <a:noFill/>
          </a:ln>
        </p:spPr>
      </p:pic>
      <p:pic>
        <p:nvPicPr>
          <p:cNvPr id="313" name="Google Shape;313;p47">
            <a:extLst>
              <a:ext uri="{FF2B5EF4-FFF2-40B4-BE49-F238E27FC236}">
                <a16:creationId xmlns:a16="http://schemas.microsoft.com/office/drawing/2014/main" id="{D274788C-CC63-603F-BDF8-4B7CB56D1BEE}"/>
              </a:ext>
            </a:extLst>
          </p:cNvPr>
          <p:cNvPicPr preferRelativeResize="0"/>
          <p:nvPr/>
        </p:nvPicPr>
        <p:blipFill>
          <a:blip r:embed="rId4">
            <a:alphaModFix/>
          </a:blip>
          <a:stretch>
            <a:fillRect/>
          </a:stretch>
        </p:blipFill>
        <p:spPr>
          <a:xfrm>
            <a:off x="519500" y="1683213"/>
            <a:ext cx="3408968" cy="1140212"/>
          </a:xfrm>
          <a:prstGeom prst="rect">
            <a:avLst/>
          </a:prstGeom>
          <a:noFill/>
          <a:ln>
            <a:noFill/>
          </a:ln>
        </p:spPr>
      </p:pic>
      <p:pic>
        <p:nvPicPr>
          <p:cNvPr id="314" name="Google Shape;314;p47">
            <a:extLst>
              <a:ext uri="{FF2B5EF4-FFF2-40B4-BE49-F238E27FC236}">
                <a16:creationId xmlns:a16="http://schemas.microsoft.com/office/drawing/2014/main" id="{625AB185-7183-C1A0-B366-A06D555572CC}"/>
              </a:ext>
            </a:extLst>
          </p:cNvPr>
          <p:cNvPicPr preferRelativeResize="0"/>
          <p:nvPr/>
        </p:nvPicPr>
        <p:blipFill>
          <a:blip r:embed="rId5">
            <a:alphaModFix/>
          </a:blip>
          <a:stretch>
            <a:fillRect/>
          </a:stretch>
        </p:blipFill>
        <p:spPr>
          <a:xfrm rot="-1040281">
            <a:off x="647121" y="1777047"/>
            <a:ext cx="3408965" cy="1293349"/>
          </a:xfrm>
          <a:prstGeom prst="rect">
            <a:avLst/>
          </a:prstGeom>
          <a:noFill/>
          <a:ln>
            <a:noFill/>
          </a:ln>
        </p:spPr>
      </p:pic>
      <p:pic>
        <p:nvPicPr>
          <p:cNvPr id="315" name="Google Shape;315;p47">
            <a:extLst>
              <a:ext uri="{FF2B5EF4-FFF2-40B4-BE49-F238E27FC236}">
                <a16:creationId xmlns:a16="http://schemas.microsoft.com/office/drawing/2014/main" id="{5BB90CF3-8A28-4D84-4959-76CC7A50CA69}"/>
              </a:ext>
            </a:extLst>
          </p:cNvPr>
          <p:cNvPicPr preferRelativeResize="0"/>
          <p:nvPr/>
        </p:nvPicPr>
        <p:blipFill>
          <a:blip r:embed="rId6">
            <a:alphaModFix/>
          </a:blip>
          <a:stretch>
            <a:fillRect/>
          </a:stretch>
        </p:blipFill>
        <p:spPr>
          <a:xfrm flipH="1">
            <a:off x="1247862" y="1683838"/>
            <a:ext cx="1952275" cy="2044775"/>
          </a:xfrm>
          <a:prstGeom prst="rect">
            <a:avLst/>
          </a:prstGeom>
          <a:noFill/>
          <a:ln>
            <a:noFill/>
          </a:ln>
        </p:spPr>
      </p:pic>
      <p:pic>
        <p:nvPicPr>
          <p:cNvPr id="316" name="Google Shape;316;p47">
            <a:extLst>
              <a:ext uri="{FF2B5EF4-FFF2-40B4-BE49-F238E27FC236}">
                <a16:creationId xmlns:a16="http://schemas.microsoft.com/office/drawing/2014/main" id="{7C7B8B55-7CA2-D849-87B7-FB7B9AA32772}"/>
              </a:ext>
            </a:extLst>
          </p:cNvPr>
          <p:cNvPicPr preferRelativeResize="0"/>
          <p:nvPr/>
        </p:nvPicPr>
        <p:blipFill>
          <a:blip r:embed="rId7">
            <a:alphaModFix/>
          </a:blip>
          <a:stretch>
            <a:fillRect/>
          </a:stretch>
        </p:blipFill>
        <p:spPr>
          <a:xfrm>
            <a:off x="1734400" y="943141"/>
            <a:ext cx="704744" cy="740700"/>
          </a:xfrm>
          <a:prstGeom prst="rect">
            <a:avLst/>
          </a:prstGeom>
          <a:noFill/>
          <a:ln>
            <a:noFill/>
          </a:ln>
        </p:spPr>
      </p:pic>
      <p:pic>
        <p:nvPicPr>
          <p:cNvPr id="317" name="Google Shape;317;p47">
            <a:extLst>
              <a:ext uri="{FF2B5EF4-FFF2-40B4-BE49-F238E27FC236}">
                <a16:creationId xmlns:a16="http://schemas.microsoft.com/office/drawing/2014/main" id="{F3CEE993-08C6-092E-9B04-FB93E42DCCF6}"/>
              </a:ext>
            </a:extLst>
          </p:cNvPr>
          <p:cNvPicPr preferRelativeResize="0"/>
          <p:nvPr/>
        </p:nvPicPr>
        <p:blipFill>
          <a:blip r:embed="rId8">
            <a:alphaModFix/>
          </a:blip>
          <a:stretch>
            <a:fillRect/>
          </a:stretch>
        </p:blipFill>
        <p:spPr>
          <a:xfrm>
            <a:off x="1534250" y="3626650"/>
            <a:ext cx="839381" cy="803750"/>
          </a:xfrm>
          <a:prstGeom prst="rect">
            <a:avLst/>
          </a:prstGeom>
          <a:noFill/>
          <a:ln>
            <a:noFill/>
          </a:ln>
        </p:spPr>
      </p:pic>
      <p:pic>
        <p:nvPicPr>
          <p:cNvPr id="318" name="Google Shape;318;p47">
            <a:extLst>
              <a:ext uri="{FF2B5EF4-FFF2-40B4-BE49-F238E27FC236}">
                <a16:creationId xmlns:a16="http://schemas.microsoft.com/office/drawing/2014/main" id="{10ABD074-B692-AB1D-EB85-3DD2C5CE18A0}"/>
              </a:ext>
            </a:extLst>
          </p:cNvPr>
          <p:cNvPicPr preferRelativeResize="0"/>
          <p:nvPr/>
        </p:nvPicPr>
        <p:blipFill>
          <a:blip r:embed="rId9">
            <a:alphaModFix/>
          </a:blip>
          <a:stretch>
            <a:fillRect/>
          </a:stretch>
        </p:blipFill>
        <p:spPr>
          <a:xfrm>
            <a:off x="3941691" y="899509"/>
            <a:ext cx="875027" cy="892182"/>
          </a:xfrm>
          <a:prstGeom prst="rect">
            <a:avLst/>
          </a:prstGeom>
          <a:noFill/>
          <a:ln>
            <a:noFill/>
          </a:ln>
        </p:spPr>
      </p:pic>
    </p:spTree>
    <p:extLst>
      <p:ext uri="{BB962C8B-B14F-4D97-AF65-F5344CB8AC3E}">
        <p14:creationId xmlns:p14="http://schemas.microsoft.com/office/powerpoint/2010/main" val="20219635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04D77511-62BC-FD2C-E3D2-EEB1FDF34714}"/>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41D21D43-6721-B18A-EC12-F4D43FB3884E}"/>
              </a:ext>
            </a:extLst>
          </p:cNvPr>
          <p:cNvSpPr txBox="1">
            <a:spLocks noGrp="1"/>
          </p:cNvSpPr>
          <p:nvPr>
            <p:ph type="title"/>
          </p:nvPr>
        </p:nvSpPr>
        <p:spPr>
          <a:xfrm>
            <a:off x="704599" y="475488"/>
            <a:ext cx="6541328"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rgbClr val="273D40"/>
              </a:buClr>
              <a:buSzPts val="600"/>
              <a:buFont typeface="Arial"/>
              <a:buNone/>
            </a:pPr>
            <a:r>
              <a:rPr lang="en-US" dirty="0"/>
              <a:t>What is Burp suite</a:t>
            </a:r>
          </a:p>
        </p:txBody>
      </p:sp>
      <p:sp>
        <p:nvSpPr>
          <p:cNvPr id="261" name="Google Shape;261;p44">
            <a:extLst>
              <a:ext uri="{FF2B5EF4-FFF2-40B4-BE49-F238E27FC236}">
                <a16:creationId xmlns:a16="http://schemas.microsoft.com/office/drawing/2014/main" id="{5D561C3E-3632-7042-0E10-2F6914943C83}"/>
              </a:ext>
            </a:extLst>
          </p:cNvPr>
          <p:cNvSpPr txBox="1">
            <a:spLocks noGrp="1"/>
          </p:cNvSpPr>
          <p:nvPr>
            <p:ph type="body" idx="1"/>
          </p:nvPr>
        </p:nvSpPr>
        <p:spPr>
          <a:xfrm>
            <a:off x="4788800" y="1691464"/>
            <a:ext cx="4161236" cy="33238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dirty="0"/>
              <a:t>Burp Suite is a comprehensive platform for performing security testing of web applications. It is widely used by penetration testers and security researchers for its robust features and flexibility.</a:t>
            </a:r>
          </a:p>
        </p:txBody>
      </p:sp>
      <p:pic>
        <p:nvPicPr>
          <p:cNvPr id="262" name="Google Shape;262;p44">
            <a:extLst>
              <a:ext uri="{FF2B5EF4-FFF2-40B4-BE49-F238E27FC236}">
                <a16:creationId xmlns:a16="http://schemas.microsoft.com/office/drawing/2014/main" id="{59F61814-19EE-997D-9FC3-97407716854F}"/>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C5ECB95A-7414-25CB-9A8F-46249589636A}"/>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71499356-9C20-CED9-3345-A190DD46E574}"/>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7A8CB9CE-92F3-8345-847A-F86A529BD388}"/>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1218C7F7-6159-C577-1B0E-B12921BB4C3E}"/>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138884FE-C29B-846F-8E07-F4A1C4CE6458}"/>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218CDEEA-FEE2-C803-06D3-C64AEA9E4C5A}"/>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6589144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135A213D-9A47-7672-DA69-9597C25ABDEE}"/>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34FDA3E3-E753-E5CC-C015-7CF5BA433FD2}"/>
              </a:ext>
            </a:extLst>
          </p:cNvPr>
          <p:cNvSpPr txBox="1">
            <a:spLocks noGrp="1"/>
          </p:cNvSpPr>
          <p:nvPr>
            <p:ph type="title"/>
          </p:nvPr>
        </p:nvSpPr>
        <p:spPr>
          <a:xfrm>
            <a:off x="704599" y="475488"/>
            <a:ext cx="6541328"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rgbClr val="273D40"/>
              </a:buClr>
              <a:buSzPts val="600"/>
              <a:buFont typeface="Arial"/>
              <a:buNone/>
            </a:pPr>
            <a:r>
              <a:rPr lang="en-US" dirty="0"/>
              <a:t>Key features of Burp suite</a:t>
            </a:r>
          </a:p>
        </p:txBody>
      </p:sp>
      <p:sp>
        <p:nvSpPr>
          <p:cNvPr id="261" name="Google Shape;261;p44">
            <a:extLst>
              <a:ext uri="{FF2B5EF4-FFF2-40B4-BE49-F238E27FC236}">
                <a16:creationId xmlns:a16="http://schemas.microsoft.com/office/drawing/2014/main" id="{9E954171-ABF1-AE91-E745-33E82D5CE012}"/>
              </a:ext>
            </a:extLst>
          </p:cNvPr>
          <p:cNvSpPr txBox="1">
            <a:spLocks noGrp="1"/>
          </p:cNvSpPr>
          <p:nvPr>
            <p:ph type="body" idx="1"/>
          </p:nvPr>
        </p:nvSpPr>
        <p:spPr>
          <a:xfrm>
            <a:off x="4788800" y="1596584"/>
            <a:ext cx="4161236" cy="3323881"/>
          </a:xfrm>
          <a:prstGeom prst="rect">
            <a:avLst/>
          </a:prstGeom>
        </p:spPr>
        <p:txBody>
          <a:bodyPr spcFirstLastPara="1" wrap="square" lIns="91425" tIns="91425" rIns="91425" bIns="91425" anchor="t" anchorCtr="0">
            <a:noAutofit/>
          </a:bodyPr>
          <a:lstStyle/>
          <a:p>
            <a:pPr marL="285750" indent="-285750">
              <a:buClr>
                <a:srgbClr val="FFC000"/>
              </a:buClr>
              <a:buSzPts val="600"/>
            </a:pPr>
            <a:r>
              <a:rPr lang="en-US" dirty="0"/>
              <a:t>Define Scope: Ensure only the test target is defined in Burp.</a:t>
            </a:r>
          </a:p>
          <a:p>
            <a:pPr marL="0" indent="0">
              <a:buClr>
                <a:srgbClr val="FFC000"/>
              </a:buClr>
              <a:buSzPts val="600"/>
              <a:buNone/>
            </a:pPr>
            <a:endParaRPr lang="en-US" dirty="0"/>
          </a:p>
          <a:p>
            <a:pPr marL="285750" indent="-285750">
              <a:buClr>
                <a:srgbClr val="FFC000"/>
              </a:buClr>
              <a:buSzPts val="600"/>
            </a:pPr>
            <a:r>
              <a:rPr lang="en-US" dirty="0"/>
              <a:t>Proxy Use: Capture and inspect HTTP requests/responses.</a:t>
            </a:r>
          </a:p>
          <a:p>
            <a:pPr marL="285750" indent="-285750">
              <a:buClr>
                <a:srgbClr val="FFC000"/>
              </a:buClr>
              <a:buSzPts val="600"/>
            </a:pPr>
            <a:endParaRPr lang="en-US" dirty="0"/>
          </a:p>
          <a:p>
            <a:pPr marL="285750" indent="-285750">
              <a:buClr>
                <a:srgbClr val="FFC000"/>
              </a:buClr>
              <a:buSzPts val="600"/>
            </a:pPr>
            <a:r>
              <a:rPr lang="en-US" dirty="0"/>
              <a:t>Scanner: Automated scans to detect vulnerabilities.</a:t>
            </a:r>
          </a:p>
          <a:p>
            <a:pPr marL="285750" indent="-285750">
              <a:buClr>
                <a:srgbClr val="FFC000"/>
              </a:buClr>
              <a:buSzPts val="600"/>
            </a:pPr>
            <a:endParaRPr lang="en-US" dirty="0"/>
          </a:p>
          <a:p>
            <a:pPr marL="285750" indent="-285750">
              <a:buClr>
                <a:srgbClr val="FFC000"/>
              </a:buClr>
              <a:buSzPts val="600"/>
            </a:pPr>
            <a:r>
              <a:rPr lang="en-US" dirty="0"/>
              <a:t>Repeater: Manually edit and resend requests to simulate attacks.</a:t>
            </a:r>
          </a:p>
          <a:p>
            <a:pPr marL="285750" indent="-285750">
              <a:buClr>
                <a:srgbClr val="FFC000"/>
              </a:buClr>
              <a:buSzPts val="600"/>
            </a:pPr>
            <a:endParaRPr lang="en-US" dirty="0"/>
          </a:p>
          <a:p>
            <a:pPr marL="285750" indent="-285750">
              <a:buClr>
                <a:srgbClr val="FFC000"/>
              </a:buClr>
              <a:buSzPts val="600"/>
            </a:pPr>
            <a:r>
              <a:rPr lang="en-US" dirty="0"/>
              <a:t>Intruder: Automated input for testing fuzzing or injection vulnerabilities</a:t>
            </a:r>
          </a:p>
        </p:txBody>
      </p:sp>
      <p:pic>
        <p:nvPicPr>
          <p:cNvPr id="262" name="Google Shape;262;p44">
            <a:extLst>
              <a:ext uri="{FF2B5EF4-FFF2-40B4-BE49-F238E27FC236}">
                <a16:creationId xmlns:a16="http://schemas.microsoft.com/office/drawing/2014/main" id="{6AE7D442-4F3A-AEFF-C7C6-5AF92AE18940}"/>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C51524A8-B51C-C323-85C2-CEC4560FD1C6}"/>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6E601168-DF5E-1774-A120-10FDFF2CC0FD}"/>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17734E9F-D8B2-DF7D-6A8D-B090A3B103E7}"/>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9A60B093-F3DC-3315-6DC8-C3B0B5FC1157}"/>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8AAA9A33-08D5-DBB1-065B-AAD46F199534}"/>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1122CDA9-CFC5-7F01-90EB-147CDF4DD988}"/>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9012000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95">
          <a:extLst>
            <a:ext uri="{FF2B5EF4-FFF2-40B4-BE49-F238E27FC236}">
              <a16:creationId xmlns:a16="http://schemas.microsoft.com/office/drawing/2014/main" id="{64B74B97-2E35-37EC-F0B0-F3E41F7D4295}"/>
            </a:ext>
          </a:extLst>
        </p:cNvPr>
        <p:cNvGrpSpPr/>
        <p:nvPr/>
      </p:nvGrpSpPr>
      <p:grpSpPr>
        <a:xfrm>
          <a:off x="0" y="0"/>
          <a:ext cx="0" cy="0"/>
          <a:chOff x="0" y="0"/>
          <a:chExt cx="0" cy="0"/>
        </a:xfrm>
      </p:grpSpPr>
      <p:sp>
        <p:nvSpPr>
          <p:cNvPr id="396" name="Google Shape;396;p33">
            <a:extLst>
              <a:ext uri="{FF2B5EF4-FFF2-40B4-BE49-F238E27FC236}">
                <a16:creationId xmlns:a16="http://schemas.microsoft.com/office/drawing/2014/main" id="{C2BE6AF1-C2B6-AD5E-FC34-872E1412F57D}"/>
              </a:ext>
            </a:extLst>
          </p:cNvPr>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a:extLst>
              <a:ext uri="{FF2B5EF4-FFF2-40B4-BE49-F238E27FC236}">
                <a16:creationId xmlns:a16="http://schemas.microsoft.com/office/drawing/2014/main" id="{41553A62-4E38-2D46-65CC-321DE1A652FF}"/>
              </a:ext>
            </a:extLst>
          </p:cNvPr>
          <p:cNvSpPr txBox="1">
            <a:spLocks noGrp="1"/>
          </p:cNvSpPr>
          <p:nvPr>
            <p:ph type="title"/>
          </p:nvPr>
        </p:nvSpPr>
        <p:spPr>
          <a:xfrm>
            <a:off x="4362078" y="1763491"/>
            <a:ext cx="4150483" cy="17570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bg1"/>
                </a:solidFill>
              </a:rPr>
              <a:t>Open-Source Intelligence (OSINT)</a:t>
            </a:r>
          </a:p>
        </p:txBody>
      </p:sp>
      <p:sp>
        <p:nvSpPr>
          <p:cNvPr id="399" name="Google Shape;399;p33">
            <a:extLst>
              <a:ext uri="{FF2B5EF4-FFF2-40B4-BE49-F238E27FC236}">
                <a16:creationId xmlns:a16="http://schemas.microsoft.com/office/drawing/2014/main" id="{32AC4088-9E2B-9F08-A4EB-AE9A3171406D}"/>
              </a:ext>
            </a:extLst>
          </p:cNvPr>
          <p:cNvSpPr txBox="1">
            <a:spLocks noGrp="1"/>
          </p:cNvSpPr>
          <p:nvPr>
            <p:ph type="title" idx="2"/>
          </p:nvPr>
        </p:nvSpPr>
        <p:spPr>
          <a:xfrm>
            <a:off x="1827333" y="1872250"/>
            <a:ext cx="2141840" cy="119607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kumimoji="0" lang="en" sz="1200" b="0" i="0" u="none" strike="noStrike" kern="0" cap="none" spc="0" normalizeH="0" baseline="0" noProof="0" dirty="0">
                <a:ln>
                  <a:noFill/>
                </a:ln>
                <a:solidFill>
                  <a:srgbClr val="FFFFFF"/>
                </a:solidFill>
                <a:effectLst/>
                <a:uLnTx/>
                <a:uFillTx/>
                <a:latin typeface="Audiowide"/>
                <a:sym typeface="Audiowide"/>
              </a:rPr>
              <a:t>week </a:t>
            </a:r>
            <a:br>
              <a:rPr kumimoji="0" lang="en" sz="1200" b="0" i="0" u="none" strike="noStrike" kern="0" cap="none" spc="0" normalizeH="0" baseline="0" noProof="0" dirty="0">
                <a:ln>
                  <a:noFill/>
                </a:ln>
                <a:solidFill>
                  <a:srgbClr val="FFFFFF"/>
                </a:solidFill>
                <a:effectLst/>
                <a:uLnTx/>
                <a:uFillTx/>
                <a:latin typeface="Audiowide"/>
                <a:sym typeface="Audiowide"/>
              </a:rPr>
            </a:br>
            <a:r>
              <a:rPr lang="en" dirty="0"/>
              <a:t>10</a:t>
            </a:r>
            <a:endParaRPr dirty="0"/>
          </a:p>
        </p:txBody>
      </p:sp>
      <p:grpSp>
        <p:nvGrpSpPr>
          <p:cNvPr id="400" name="Google Shape;400;p33">
            <a:extLst>
              <a:ext uri="{FF2B5EF4-FFF2-40B4-BE49-F238E27FC236}">
                <a16:creationId xmlns:a16="http://schemas.microsoft.com/office/drawing/2014/main" id="{2F06CA4D-F299-E60F-4BC8-81C51B3927AC}"/>
              </a:ext>
            </a:extLst>
          </p:cNvPr>
          <p:cNvGrpSpPr/>
          <p:nvPr/>
        </p:nvGrpSpPr>
        <p:grpSpPr>
          <a:xfrm rot="10800000">
            <a:off x="8057882" y="382596"/>
            <a:ext cx="288601" cy="1096693"/>
            <a:chOff x="1006700" y="2603975"/>
            <a:chExt cx="55450" cy="210700"/>
          </a:xfrm>
        </p:grpSpPr>
        <p:sp>
          <p:nvSpPr>
            <p:cNvPr id="401" name="Google Shape;401;p33">
              <a:extLst>
                <a:ext uri="{FF2B5EF4-FFF2-40B4-BE49-F238E27FC236}">
                  <a16:creationId xmlns:a16="http://schemas.microsoft.com/office/drawing/2014/main" id="{3F09DD72-3551-4047-4BCA-B2C4C4B04029}"/>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a:extLst>
                <a:ext uri="{FF2B5EF4-FFF2-40B4-BE49-F238E27FC236}">
                  <a16:creationId xmlns:a16="http://schemas.microsoft.com/office/drawing/2014/main" id="{A0E49EA2-ADE8-111C-06AF-776991D2E6BA}"/>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a:extLst>
                <a:ext uri="{FF2B5EF4-FFF2-40B4-BE49-F238E27FC236}">
                  <a16:creationId xmlns:a16="http://schemas.microsoft.com/office/drawing/2014/main" id="{6A599466-E36B-FF54-5158-249BB1FE69F6}"/>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a:extLst>
                <a:ext uri="{FF2B5EF4-FFF2-40B4-BE49-F238E27FC236}">
                  <a16:creationId xmlns:a16="http://schemas.microsoft.com/office/drawing/2014/main" id="{36D5EB9A-023C-C71C-D2DF-E49DDBE19157}"/>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a:extLst>
                <a:ext uri="{FF2B5EF4-FFF2-40B4-BE49-F238E27FC236}">
                  <a16:creationId xmlns:a16="http://schemas.microsoft.com/office/drawing/2014/main" id="{13B4F79C-8F59-78D8-31BB-57B2296D1DD0}"/>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a:extLst>
                <a:ext uri="{FF2B5EF4-FFF2-40B4-BE49-F238E27FC236}">
                  <a16:creationId xmlns:a16="http://schemas.microsoft.com/office/drawing/2014/main" id="{9FF7A6BC-FE17-B72A-77C0-B466ACB14052}"/>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a:extLst>
              <a:ext uri="{FF2B5EF4-FFF2-40B4-BE49-F238E27FC236}">
                <a16:creationId xmlns:a16="http://schemas.microsoft.com/office/drawing/2014/main" id="{E71EDED4-0296-32FC-B0EB-5098B6091453}"/>
              </a:ext>
            </a:extLst>
          </p:cNvPr>
          <p:cNvGrpSpPr/>
          <p:nvPr/>
        </p:nvGrpSpPr>
        <p:grpSpPr>
          <a:xfrm>
            <a:off x="558602" y="508321"/>
            <a:ext cx="781224" cy="726909"/>
            <a:chOff x="827350" y="3629733"/>
            <a:chExt cx="1431600" cy="1332067"/>
          </a:xfrm>
        </p:grpSpPr>
        <p:sp>
          <p:nvSpPr>
            <p:cNvPr id="408" name="Google Shape;408;p33">
              <a:extLst>
                <a:ext uri="{FF2B5EF4-FFF2-40B4-BE49-F238E27FC236}">
                  <a16:creationId xmlns:a16="http://schemas.microsoft.com/office/drawing/2014/main" id="{D15BCE71-B72B-182E-B88B-EDFCF924CB52}"/>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a:extLst>
                <a:ext uri="{FF2B5EF4-FFF2-40B4-BE49-F238E27FC236}">
                  <a16:creationId xmlns:a16="http://schemas.microsoft.com/office/drawing/2014/main" id="{309E0BB4-11FF-1927-A7C9-D4E97C6A5E11}"/>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a:extLst>
                <a:ext uri="{FF2B5EF4-FFF2-40B4-BE49-F238E27FC236}">
                  <a16:creationId xmlns:a16="http://schemas.microsoft.com/office/drawing/2014/main" id="{BF068C4D-7712-CFF1-8098-2F428B0D8FDD}"/>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a:extLst>
              <a:ext uri="{FF2B5EF4-FFF2-40B4-BE49-F238E27FC236}">
                <a16:creationId xmlns:a16="http://schemas.microsoft.com/office/drawing/2014/main" id="{107629FB-F0DC-51E7-A037-615B57495A63}"/>
              </a:ext>
            </a:extLst>
          </p:cNvPr>
          <p:cNvGrpSpPr/>
          <p:nvPr/>
        </p:nvGrpSpPr>
        <p:grpSpPr>
          <a:xfrm>
            <a:off x="1387564" y="321673"/>
            <a:ext cx="356325" cy="331552"/>
            <a:chOff x="827350" y="3629733"/>
            <a:chExt cx="1431600" cy="1332067"/>
          </a:xfrm>
        </p:grpSpPr>
        <p:sp>
          <p:nvSpPr>
            <p:cNvPr id="412" name="Google Shape;412;p33">
              <a:extLst>
                <a:ext uri="{FF2B5EF4-FFF2-40B4-BE49-F238E27FC236}">
                  <a16:creationId xmlns:a16="http://schemas.microsoft.com/office/drawing/2014/main" id="{46F3FADB-F68C-1788-329D-7E2015592E53}"/>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a:extLst>
                <a:ext uri="{FF2B5EF4-FFF2-40B4-BE49-F238E27FC236}">
                  <a16:creationId xmlns:a16="http://schemas.microsoft.com/office/drawing/2014/main" id="{779E9A6B-C2B8-D5C2-6B2D-6EDE8F645450}"/>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a:extLst>
                <a:ext uri="{FF2B5EF4-FFF2-40B4-BE49-F238E27FC236}">
                  <a16:creationId xmlns:a16="http://schemas.microsoft.com/office/drawing/2014/main" id="{6A5EF5CA-D146-6416-7CBD-C3EA7DBFFC15}"/>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a:extLst>
              <a:ext uri="{FF2B5EF4-FFF2-40B4-BE49-F238E27FC236}">
                <a16:creationId xmlns:a16="http://schemas.microsoft.com/office/drawing/2014/main" id="{02F79C42-372F-7C04-C53C-8F698FBCC23B}"/>
              </a:ext>
            </a:extLst>
          </p:cNvPr>
          <p:cNvGrpSpPr/>
          <p:nvPr/>
        </p:nvGrpSpPr>
        <p:grpSpPr>
          <a:xfrm>
            <a:off x="7535601" y="3848738"/>
            <a:ext cx="895180" cy="832942"/>
            <a:chOff x="827350" y="3629733"/>
            <a:chExt cx="1431600" cy="1332067"/>
          </a:xfrm>
        </p:grpSpPr>
        <p:sp>
          <p:nvSpPr>
            <p:cNvPr id="416" name="Google Shape;416;p33">
              <a:extLst>
                <a:ext uri="{FF2B5EF4-FFF2-40B4-BE49-F238E27FC236}">
                  <a16:creationId xmlns:a16="http://schemas.microsoft.com/office/drawing/2014/main" id="{3F119765-4920-9D9C-76B8-EFE1FC3AFA74}"/>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a:extLst>
                <a:ext uri="{FF2B5EF4-FFF2-40B4-BE49-F238E27FC236}">
                  <a16:creationId xmlns:a16="http://schemas.microsoft.com/office/drawing/2014/main" id="{0154C32F-FE13-5802-157F-DA1641A7092B}"/>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a:extLst>
                <a:ext uri="{FF2B5EF4-FFF2-40B4-BE49-F238E27FC236}">
                  <a16:creationId xmlns:a16="http://schemas.microsoft.com/office/drawing/2014/main" id="{758A7559-D74E-5CA0-97A1-E0CF32D9EB3C}"/>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a:extLst>
              <a:ext uri="{FF2B5EF4-FFF2-40B4-BE49-F238E27FC236}">
                <a16:creationId xmlns:a16="http://schemas.microsoft.com/office/drawing/2014/main" id="{F724C0F4-1DA2-7EDB-6358-034CEFC159B0}"/>
              </a:ext>
            </a:extLst>
          </p:cNvPr>
          <p:cNvGrpSpPr/>
          <p:nvPr/>
        </p:nvGrpSpPr>
        <p:grpSpPr>
          <a:xfrm>
            <a:off x="7902683" y="2980240"/>
            <a:ext cx="598982" cy="557337"/>
            <a:chOff x="827350" y="3629733"/>
            <a:chExt cx="1431600" cy="1332067"/>
          </a:xfrm>
        </p:grpSpPr>
        <p:sp>
          <p:nvSpPr>
            <p:cNvPr id="420" name="Google Shape;420;p33">
              <a:extLst>
                <a:ext uri="{FF2B5EF4-FFF2-40B4-BE49-F238E27FC236}">
                  <a16:creationId xmlns:a16="http://schemas.microsoft.com/office/drawing/2014/main" id="{69CD4DB5-5582-DBAA-6C2B-CEA5A797F7FF}"/>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a:extLst>
                <a:ext uri="{FF2B5EF4-FFF2-40B4-BE49-F238E27FC236}">
                  <a16:creationId xmlns:a16="http://schemas.microsoft.com/office/drawing/2014/main" id="{D233281F-D511-15C8-2A1E-A2D68CE0E0EC}"/>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a:extLst>
                <a:ext uri="{FF2B5EF4-FFF2-40B4-BE49-F238E27FC236}">
                  <a16:creationId xmlns:a16="http://schemas.microsoft.com/office/drawing/2014/main" id="{3F93CA2C-3616-889C-C3DA-986280C1687E}"/>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a:extLst>
              <a:ext uri="{FF2B5EF4-FFF2-40B4-BE49-F238E27FC236}">
                <a16:creationId xmlns:a16="http://schemas.microsoft.com/office/drawing/2014/main" id="{1E6CA093-F069-6A8D-AD57-482645653E73}"/>
              </a:ext>
            </a:extLst>
          </p:cNvPr>
          <p:cNvGrpSpPr/>
          <p:nvPr/>
        </p:nvGrpSpPr>
        <p:grpSpPr>
          <a:xfrm>
            <a:off x="6634531" y="4239131"/>
            <a:ext cx="464268" cy="431989"/>
            <a:chOff x="827350" y="3629733"/>
            <a:chExt cx="1431600" cy="1332067"/>
          </a:xfrm>
        </p:grpSpPr>
        <p:sp>
          <p:nvSpPr>
            <p:cNvPr id="424" name="Google Shape;424;p33">
              <a:extLst>
                <a:ext uri="{FF2B5EF4-FFF2-40B4-BE49-F238E27FC236}">
                  <a16:creationId xmlns:a16="http://schemas.microsoft.com/office/drawing/2014/main" id="{D5BD33B5-7EFD-B6AE-008D-34E20BE06A1B}"/>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a:extLst>
                <a:ext uri="{FF2B5EF4-FFF2-40B4-BE49-F238E27FC236}">
                  <a16:creationId xmlns:a16="http://schemas.microsoft.com/office/drawing/2014/main" id="{8C7022C3-2F6A-A6BB-6136-EB2DFC878CBD}"/>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a:extLst>
                <a:ext uri="{FF2B5EF4-FFF2-40B4-BE49-F238E27FC236}">
                  <a16:creationId xmlns:a16="http://schemas.microsoft.com/office/drawing/2014/main" id="{00E9C9A3-B653-5196-042D-542F9F2C7B8E}"/>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a:extLst>
              <a:ext uri="{FF2B5EF4-FFF2-40B4-BE49-F238E27FC236}">
                <a16:creationId xmlns:a16="http://schemas.microsoft.com/office/drawing/2014/main" id="{436241C8-83D2-409C-7E3A-B4F6B079D64C}"/>
              </a:ext>
            </a:extLst>
          </p:cNvPr>
          <p:cNvGrpSpPr/>
          <p:nvPr/>
        </p:nvGrpSpPr>
        <p:grpSpPr>
          <a:xfrm rot="5400000">
            <a:off x="962657" y="3906771"/>
            <a:ext cx="288601" cy="1096693"/>
            <a:chOff x="1006700" y="2603975"/>
            <a:chExt cx="55450" cy="210700"/>
          </a:xfrm>
        </p:grpSpPr>
        <p:sp>
          <p:nvSpPr>
            <p:cNvPr id="428" name="Google Shape;428;p33">
              <a:extLst>
                <a:ext uri="{FF2B5EF4-FFF2-40B4-BE49-F238E27FC236}">
                  <a16:creationId xmlns:a16="http://schemas.microsoft.com/office/drawing/2014/main" id="{D657A87A-6B84-680B-C19C-2E08131BFF4F}"/>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a:extLst>
                <a:ext uri="{FF2B5EF4-FFF2-40B4-BE49-F238E27FC236}">
                  <a16:creationId xmlns:a16="http://schemas.microsoft.com/office/drawing/2014/main" id="{1221D890-3B0F-3229-A13F-8CFD05792409}"/>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a:extLst>
                <a:ext uri="{FF2B5EF4-FFF2-40B4-BE49-F238E27FC236}">
                  <a16:creationId xmlns:a16="http://schemas.microsoft.com/office/drawing/2014/main" id="{430C7C44-E202-7056-08DB-6545D6C60785}"/>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a:extLst>
                <a:ext uri="{FF2B5EF4-FFF2-40B4-BE49-F238E27FC236}">
                  <a16:creationId xmlns:a16="http://schemas.microsoft.com/office/drawing/2014/main" id="{B055D3CA-0297-BDBA-4948-8A3ED60B95EB}"/>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a:extLst>
                <a:ext uri="{FF2B5EF4-FFF2-40B4-BE49-F238E27FC236}">
                  <a16:creationId xmlns:a16="http://schemas.microsoft.com/office/drawing/2014/main" id="{A3861AF8-8DA7-2BE7-E44F-D0ECCDE34108}"/>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a:extLst>
                <a:ext uri="{FF2B5EF4-FFF2-40B4-BE49-F238E27FC236}">
                  <a16:creationId xmlns:a16="http://schemas.microsoft.com/office/drawing/2014/main" id="{0DE37F67-7BFF-6FF9-895C-15A2EE2059D4}"/>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488520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19E03FED-48C7-3FB2-F2A8-61A8E9A1DA65}"/>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14FB87F8-2525-81D2-148D-B856018DB820}"/>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b="1" dirty="0"/>
              <a:t>What is OSINT?</a:t>
            </a:r>
            <a:endParaRPr dirty="0"/>
          </a:p>
        </p:txBody>
      </p:sp>
      <p:sp>
        <p:nvSpPr>
          <p:cNvPr id="261" name="Google Shape;261;p44">
            <a:extLst>
              <a:ext uri="{FF2B5EF4-FFF2-40B4-BE49-F238E27FC236}">
                <a16:creationId xmlns:a16="http://schemas.microsoft.com/office/drawing/2014/main" id="{DE59B17F-93C5-3F1C-120A-100A3F22B873}"/>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177800" indent="0">
              <a:buNone/>
            </a:pPr>
            <a:endParaRPr lang="en-US" b="1" dirty="0"/>
          </a:p>
          <a:p>
            <a:pPr marL="177800" indent="0">
              <a:buNone/>
            </a:pPr>
            <a:r>
              <a:rPr lang="en-US" dirty="0"/>
              <a:t>Open-Source Intelligence (OSINT) is gathering information from publicly available sources for security purposes.</a:t>
            </a:r>
            <a:endParaRPr lang="en-US" b="1" dirty="0"/>
          </a:p>
          <a:p>
            <a:pPr marL="177800" indent="0">
              <a:buNone/>
            </a:pPr>
            <a:endParaRPr lang="en-US" b="1" dirty="0"/>
          </a:p>
          <a:p>
            <a:pPr marL="177800" indent="0">
              <a:buNone/>
            </a:pPr>
            <a:r>
              <a:rPr lang="en-US" b="1" dirty="0"/>
              <a:t>Relevance in Cybersecurity</a:t>
            </a:r>
            <a:r>
              <a:rPr lang="en-US" dirty="0"/>
              <a:t>: Critical for threat intelligence, vulnerability assessments, penetration testing, and incident response.</a:t>
            </a:r>
          </a:p>
        </p:txBody>
      </p:sp>
      <p:pic>
        <p:nvPicPr>
          <p:cNvPr id="262" name="Google Shape;262;p44">
            <a:extLst>
              <a:ext uri="{FF2B5EF4-FFF2-40B4-BE49-F238E27FC236}">
                <a16:creationId xmlns:a16="http://schemas.microsoft.com/office/drawing/2014/main" id="{63E8F26D-2E1B-8BAA-3B40-2B6DEFDA0491}"/>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9BAFB7D3-081D-6224-E5B5-7092B04DCDA5}"/>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AD60068D-F3C4-8C14-55DD-6744DF2D8299}"/>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1741222E-D46D-E223-97AF-3AE63E0CD9AC}"/>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F5A91EF7-D6A4-9560-404A-524DC0DDBC95}"/>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BA0F324B-1B6F-BA94-83CF-5026623C4E37}"/>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6D3FEEB0-62AC-15DF-077E-92EF3E34A995}"/>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42724307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92E5BB1F-8FE0-CF0F-6AB7-2E65AE3D9339}"/>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6683C7BE-81CF-C11A-2BEC-D0B100FF73B1}"/>
              </a:ext>
            </a:extLst>
          </p:cNvPr>
          <p:cNvSpPr txBox="1">
            <a:spLocks noGrp="1"/>
          </p:cNvSpPr>
          <p:nvPr>
            <p:ph type="title"/>
          </p:nvPr>
        </p:nvSpPr>
        <p:spPr>
          <a:xfrm>
            <a:off x="704599" y="475488"/>
            <a:ext cx="566156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Intelligence Cycle</a:t>
            </a:r>
            <a:endParaRPr dirty="0"/>
          </a:p>
        </p:txBody>
      </p:sp>
      <p:sp>
        <p:nvSpPr>
          <p:cNvPr id="261" name="Google Shape;261;p44">
            <a:extLst>
              <a:ext uri="{FF2B5EF4-FFF2-40B4-BE49-F238E27FC236}">
                <a16:creationId xmlns:a16="http://schemas.microsoft.com/office/drawing/2014/main" id="{B9A68955-3ABF-1854-C874-FC6C18FDC40A}"/>
              </a:ext>
            </a:extLst>
          </p:cNvPr>
          <p:cNvSpPr txBox="1">
            <a:spLocks noGrp="1"/>
          </p:cNvSpPr>
          <p:nvPr>
            <p:ph type="body" idx="1"/>
          </p:nvPr>
        </p:nvSpPr>
        <p:spPr>
          <a:xfrm>
            <a:off x="4225861" y="1691464"/>
            <a:ext cx="4599484" cy="3136887"/>
          </a:xfrm>
          <a:prstGeom prst="rect">
            <a:avLst/>
          </a:prstGeom>
        </p:spPr>
        <p:txBody>
          <a:bodyPr spcFirstLastPara="1" wrap="square" lIns="91425" tIns="91425" rIns="91425" bIns="91425" anchor="t" anchorCtr="0">
            <a:noAutofit/>
          </a:bodyPr>
          <a:lstStyle/>
          <a:p>
            <a:pPr marL="177800" indent="0">
              <a:buNone/>
            </a:pPr>
            <a:r>
              <a:rPr lang="en-US" dirty="0"/>
              <a:t>For these situations, there has always been a process of knowledge creation called </a:t>
            </a:r>
            <a:r>
              <a:rPr lang="en-US" b="1" i="1" dirty="0"/>
              <a:t>The Intelligence Cycle</a:t>
            </a:r>
            <a:r>
              <a:rPr lang="en-US" dirty="0"/>
              <a:t>. </a:t>
            </a:r>
          </a:p>
          <a:p>
            <a:pPr marL="177800" indent="0">
              <a:buNone/>
            </a:pPr>
            <a:endParaRPr lang="en-US" dirty="0"/>
          </a:p>
          <a:p>
            <a:pPr marL="177800" indent="0">
              <a:buNone/>
            </a:pPr>
            <a:r>
              <a:rPr lang="en-US" dirty="0"/>
              <a:t>This iterative model describes a series of stages and procedures that a researcher has to perform to convert the collected data and information into intelligence products capable of bringing solutions to the organization.</a:t>
            </a:r>
          </a:p>
        </p:txBody>
      </p:sp>
      <p:pic>
        <p:nvPicPr>
          <p:cNvPr id="262" name="Google Shape;262;p44">
            <a:extLst>
              <a:ext uri="{FF2B5EF4-FFF2-40B4-BE49-F238E27FC236}">
                <a16:creationId xmlns:a16="http://schemas.microsoft.com/office/drawing/2014/main" id="{BC78F0F6-01BF-3231-8925-77018EFC82F5}"/>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491D30C8-9F15-C55F-D3FE-33C6DD316DB2}"/>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62D9905D-47E2-08C8-B33A-2233B9EDDF83}"/>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92637BB4-7CA4-56F6-BB5C-F11C4167EBE9}"/>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40EA7FDF-C97A-2925-2757-B2FA51A73DCC}"/>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70DA39F0-6867-269E-772A-5DF47FA71CA4}"/>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F99B42DA-6D5E-500C-346C-E698DD1D7E05}"/>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0099767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084A2715-7799-9346-68D9-7290551B9DE2}"/>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24E74C45-85A3-E36D-F2A1-C9C4A797F780}"/>
              </a:ext>
            </a:extLst>
          </p:cNvPr>
          <p:cNvSpPr txBox="1">
            <a:spLocks noGrp="1"/>
          </p:cNvSpPr>
          <p:nvPr>
            <p:ph type="title"/>
          </p:nvPr>
        </p:nvSpPr>
        <p:spPr>
          <a:xfrm>
            <a:off x="704599" y="475488"/>
            <a:ext cx="566156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Planning and Direction</a:t>
            </a:r>
          </a:p>
        </p:txBody>
      </p:sp>
      <p:sp>
        <p:nvSpPr>
          <p:cNvPr id="261" name="Google Shape;261;p44">
            <a:extLst>
              <a:ext uri="{FF2B5EF4-FFF2-40B4-BE49-F238E27FC236}">
                <a16:creationId xmlns:a16="http://schemas.microsoft.com/office/drawing/2014/main" id="{AE1871C0-BDAA-4AC1-0EDE-AFC0BF698BCC}"/>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177800" indent="0">
              <a:buNone/>
            </a:pPr>
            <a:r>
              <a:rPr lang="en-US" b="1" dirty="0"/>
              <a:t>This is where you determine the purpose of your research and what kind of information you are looking for.</a:t>
            </a:r>
            <a:endParaRPr lang="en-US" dirty="0"/>
          </a:p>
        </p:txBody>
      </p:sp>
      <p:pic>
        <p:nvPicPr>
          <p:cNvPr id="262" name="Google Shape;262;p44">
            <a:extLst>
              <a:ext uri="{FF2B5EF4-FFF2-40B4-BE49-F238E27FC236}">
                <a16:creationId xmlns:a16="http://schemas.microsoft.com/office/drawing/2014/main" id="{B05BEE65-D94F-AEBD-79E0-087E00900198}"/>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0A6D333E-A36A-6C7A-D00C-0CE7C5EB5BD3}"/>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048B75AF-BC21-792F-3552-FD972CB3996E}"/>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2F9CFD4C-AF5C-5CC6-06D5-48EFF0B289DE}"/>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F69497FA-B16E-C4AC-95FF-079EE72331F5}"/>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33EF309D-DFBE-9DD7-A23F-724DA13DE118}"/>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9F784F7E-DFF5-1153-1C98-C51832807A64}"/>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0064859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2B4ABC3C-E39A-5EC5-5599-36560BC3C8C4}"/>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E641EB39-64A1-E620-5B34-BA907E9AFD2E}"/>
              </a:ext>
            </a:extLst>
          </p:cNvPr>
          <p:cNvSpPr txBox="1">
            <a:spLocks noGrp="1"/>
          </p:cNvSpPr>
          <p:nvPr>
            <p:ph type="title"/>
          </p:nvPr>
        </p:nvSpPr>
        <p:spPr>
          <a:xfrm>
            <a:off x="704599" y="475488"/>
            <a:ext cx="566156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Collection </a:t>
            </a:r>
          </a:p>
        </p:txBody>
      </p:sp>
      <p:sp>
        <p:nvSpPr>
          <p:cNvPr id="261" name="Google Shape;261;p44">
            <a:extLst>
              <a:ext uri="{FF2B5EF4-FFF2-40B4-BE49-F238E27FC236}">
                <a16:creationId xmlns:a16="http://schemas.microsoft.com/office/drawing/2014/main" id="{2094C628-D35A-72E7-7F6F-1152E1699718}"/>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177800" indent="0">
              <a:buNone/>
            </a:pPr>
            <a:r>
              <a:rPr lang="en-US" dirty="0"/>
              <a:t>In this second phase, your objective will be identifying which processes you will use to collect such information, and then, using all the techniques you know, obtain the data that will help you carry out your intelligence operation.</a:t>
            </a:r>
          </a:p>
        </p:txBody>
      </p:sp>
      <p:pic>
        <p:nvPicPr>
          <p:cNvPr id="262" name="Google Shape;262;p44">
            <a:extLst>
              <a:ext uri="{FF2B5EF4-FFF2-40B4-BE49-F238E27FC236}">
                <a16:creationId xmlns:a16="http://schemas.microsoft.com/office/drawing/2014/main" id="{33ED4E97-ADFC-D7B1-7734-9158A8A79537}"/>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4C3FFA4D-4249-0A25-73BB-8B7E36E06080}"/>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EECA2ED5-64BC-ED88-22FA-B28FAE62A3DC}"/>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D56D7FA3-F51D-910C-C505-ED9EEB54A0BE}"/>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8B57D04D-2216-8909-9D40-9B75A5D58675}"/>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5818E3D6-22EB-6FC4-94ED-D5CDA8412AB5}"/>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9CE28739-5148-16F6-1BEA-B6D84E0ABA05}"/>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400363775"/>
      </p:ext>
    </p:extLst>
  </p:cSld>
  <p:clrMapOvr>
    <a:masterClrMapping/>
  </p:clrMapOvr>
</p:sld>
</file>

<file path=ppt/theme/theme1.xml><?xml version="1.0" encoding="utf-8"?>
<a:theme xmlns:a="http://schemas.openxmlformats.org/drawingml/2006/main" name="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3721</TotalTime>
  <Words>4857</Words>
  <Application>Microsoft Office PowerPoint</Application>
  <PresentationFormat>On-screen Show (16:9)</PresentationFormat>
  <Paragraphs>545</Paragraphs>
  <Slides>111</Slides>
  <Notes>107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111</vt:i4>
      </vt:variant>
    </vt:vector>
  </HeadingPairs>
  <TitlesOfParts>
    <vt:vector size="126" baseType="lpstr">
      <vt:lpstr>Zen Dots</vt:lpstr>
      <vt:lpstr>-apple-system</vt:lpstr>
      <vt:lpstr>OpenSans</vt:lpstr>
      <vt:lpstr>Source Sans Pro</vt:lpstr>
      <vt:lpstr>Crimson Text</vt:lpstr>
      <vt:lpstr>Teko</vt:lpstr>
      <vt:lpstr>Arial</vt:lpstr>
      <vt:lpstr>Karla</vt:lpstr>
      <vt:lpstr>Josefin Sans</vt:lpstr>
      <vt:lpstr>unset</vt:lpstr>
      <vt:lpstr>Cardo</vt:lpstr>
      <vt:lpstr>Open Sans</vt:lpstr>
      <vt:lpstr>Google Sans</vt:lpstr>
      <vt:lpstr>Audiowide</vt:lpstr>
      <vt:lpstr>Cyber-Futuristic AI Technology Thesis Defense by Slidesgo</vt:lpstr>
      <vt:lpstr>Guts Over Fear: The journey so far</vt:lpstr>
      <vt:lpstr>Keynote: The Capeless Hero</vt:lpstr>
      <vt:lpstr>Intro to Cyber Security</vt:lpstr>
      <vt:lpstr>—Oracle</vt:lpstr>
      <vt:lpstr>Purpose statement</vt:lpstr>
      <vt:lpstr>Purpose statement</vt:lpstr>
      <vt:lpstr>Purpose statement</vt:lpstr>
      <vt:lpstr>Purpose statement</vt:lpstr>
      <vt:lpstr>NIST Cybersecurity Framework</vt:lpstr>
      <vt:lpstr>NIST Cybersecurity Framework</vt:lpstr>
      <vt:lpstr>Security Domains</vt:lpstr>
      <vt:lpstr>As of 2022, CISSP defined eight domains to organize the work of security professionals.</vt:lpstr>
      <vt:lpstr>Certified Information Systems Security Professionals (CISSP) Security Domains.</vt:lpstr>
      <vt:lpstr>Importance of Security Domains</vt:lpstr>
      <vt:lpstr>Frameworks, Controls and Compliance</vt:lpstr>
      <vt:lpstr>Security Controls</vt:lpstr>
      <vt:lpstr>Categorizing Security Controls</vt:lpstr>
      <vt:lpstr>Purpose statement</vt:lpstr>
      <vt:lpstr>Essential Tools and programming languages</vt:lpstr>
      <vt:lpstr>https://www.hackthebox.com/blog/best-programming-languages-for-cybersecurity#mcetoc_1h7fbh19911k</vt:lpstr>
      <vt:lpstr>Python</vt:lpstr>
      <vt:lpstr>Python</vt:lpstr>
      <vt:lpstr>Conditionals</vt:lpstr>
      <vt:lpstr>Conditionals</vt:lpstr>
      <vt:lpstr>Conditionals</vt:lpstr>
      <vt:lpstr>Iterations</vt:lpstr>
      <vt:lpstr>For Loop Interation</vt:lpstr>
      <vt:lpstr>While Loop Interation</vt:lpstr>
      <vt:lpstr>Fun fact!!!</vt:lpstr>
      <vt:lpstr>Functions</vt:lpstr>
      <vt:lpstr>Functions</vt:lpstr>
      <vt:lpstr>Calling a function</vt:lpstr>
      <vt:lpstr>Working With Lists</vt:lpstr>
      <vt:lpstr>Working with variables in functions</vt:lpstr>
      <vt:lpstr>Understanding Networks and Network scanning</vt:lpstr>
      <vt:lpstr>What is a Network</vt:lpstr>
      <vt:lpstr>Network Security</vt:lpstr>
      <vt:lpstr>Network Security Applications</vt:lpstr>
      <vt:lpstr>Network Scanning</vt:lpstr>
      <vt:lpstr>What is Nmap</vt:lpstr>
      <vt:lpstr>A Typical Nmap command</vt:lpstr>
      <vt:lpstr>An Example</vt:lpstr>
      <vt:lpstr> Key terms in Networking</vt:lpstr>
      <vt:lpstr> Key terms in Nmap</vt:lpstr>
      <vt:lpstr>Network segment</vt:lpstr>
      <vt:lpstr>Network segment</vt:lpstr>
      <vt:lpstr>Network segment</vt:lpstr>
      <vt:lpstr>Enumeration</vt:lpstr>
      <vt:lpstr>Nmap Enumeration</vt:lpstr>
      <vt:lpstr>Fingerprinting</vt:lpstr>
      <vt:lpstr>Vulnerability scanning</vt:lpstr>
      <vt:lpstr>Network Intrusion and Security Controls.</vt:lpstr>
      <vt:lpstr>Network Intrusion</vt:lpstr>
      <vt:lpstr>Role of UFW in Network Security</vt:lpstr>
      <vt:lpstr>What is UFW?</vt:lpstr>
      <vt:lpstr>Summary of UFW</vt:lpstr>
      <vt:lpstr>Network Analysis</vt:lpstr>
      <vt:lpstr>Role of Wireshark in Network Analysis</vt:lpstr>
      <vt:lpstr>What is Wireshark</vt:lpstr>
      <vt:lpstr>Wireshark for intrusion detection</vt:lpstr>
      <vt:lpstr>Incident Response Playbooks</vt:lpstr>
      <vt:lpstr>Introduction</vt:lpstr>
      <vt:lpstr>Types of security Incidents</vt:lpstr>
      <vt:lpstr>Structure of a Playbook</vt:lpstr>
      <vt:lpstr>Key Elements of a Playbook</vt:lpstr>
      <vt:lpstr>Developing a Network Security Model</vt:lpstr>
      <vt:lpstr>What is a Network Security Model?</vt:lpstr>
      <vt:lpstr>Network Security Model</vt:lpstr>
      <vt:lpstr>Building Blocks of a Network Security Model</vt:lpstr>
      <vt:lpstr>Network Security Model</vt:lpstr>
      <vt:lpstr>What is Cryptography</vt:lpstr>
      <vt:lpstr>Workflow of Cryptography</vt:lpstr>
      <vt:lpstr>Importance of Cryptography</vt:lpstr>
      <vt:lpstr>Terminology in Cryptography</vt:lpstr>
      <vt:lpstr>Types of Cryptography</vt:lpstr>
      <vt:lpstr>Workflow of Cryptography</vt:lpstr>
      <vt:lpstr>Application Security and Vulnerability Testing</vt:lpstr>
      <vt:lpstr>How do applications work?</vt:lpstr>
      <vt:lpstr>Components</vt:lpstr>
      <vt:lpstr>What is application security?</vt:lpstr>
      <vt:lpstr>Application security features</vt:lpstr>
      <vt:lpstr>Authentication</vt:lpstr>
      <vt:lpstr>Authorization</vt:lpstr>
      <vt:lpstr>Encryption</vt:lpstr>
      <vt:lpstr>Logging</vt:lpstr>
      <vt:lpstr>Application security testing</vt:lpstr>
      <vt:lpstr>What is application security testing?</vt:lpstr>
      <vt:lpstr>Methodologies for Application testing.</vt:lpstr>
      <vt:lpstr>OWASP Top 10</vt:lpstr>
      <vt:lpstr>Application Security Testing Phases</vt:lpstr>
      <vt:lpstr>Phases/Steps</vt:lpstr>
      <vt:lpstr>Burp suite</vt:lpstr>
      <vt:lpstr>What is Burp suite</vt:lpstr>
      <vt:lpstr>Key features of Burp suite</vt:lpstr>
      <vt:lpstr>Open-Source Intelligence (OSINT)</vt:lpstr>
      <vt:lpstr>What is OSINT?</vt:lpstr>
      <vt:lpstr>Intelligence Cycle</vt:lpstr>
      <vt:lpstr>Planning and Direction</vt:lpstr>
      <vt:lpstr>Collection </vt:lpstr>
      <vt:lpstr>Processing of data and information</vt:lpstr>
      <vt:lpstr>Analysis to produce meaningful intelligence</vt:lpstr>
      <vt:lpstr>Dissemination of intelligence to the clients</vt:lpstr>
      <vt:lpstr>OSINT Tools</vt:lpstr>
      <vt:lpstr>The Way Forward: Specialization and Certifications</vt:lpstr>
      <vt:lpstr>Specialization and Certifications</vt:lpstr>
      <vt:lpstr>PowerPoint Presentation</vt:lpstr>
      <vt:lpstr>PowerPoint Presentation</vt:lpstr>
      <vt:lpstr>PowerPoint Presentation</vt:lpstr>
      <vt:lpstr>Preview of Capstone Project</vt:lpstr>
      <vt:lpstr>Not All Heroes  Wear Capes Some wear Hoodies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Marvellous Amos</dc:creator>
  <cp:lastModifiedBy>Marvellous Amos</cp:lastModifiedBy>
  <cp:revision>35</cp:revision>
  <dcterms:modified xsi:type="dcterms:W3CDTF">2024-11-09T14:43:49Z</dcterms:modified>
</cp:coreProperties>
</file>